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9"/>
  </p:notesMasterIdLst>
  <p:sldIdLst>
    <p:sldId id="280" r:id="rId5"/>
    <p:sldId id="262" r:id="rId6"/>
    <p:sldId id="282" r:id="rId7"/>
    <p:sldId id="283" r:id="rId8"/>
    <p:sldId id="321" r:id="rId9"/>
    <p:sldId id="322" r:id="rId10"/>
    <p:sldId id="311" r:id="rId11"/>
    <p:sldId id="312" r:id="rId12"/>
    <p:sldId id="313" r:id="rId13"/>
    <p:sldId id="314" r:id="rId14"/>
    <p:sldId id="315" r:id="rId15"/>
    <p:sldId id="293" r:id="rId16"/>
    <p:sldId id="320" r:id="rId17"/>
    <p:sldId id="302" r:id="rId18"/>
    <p:sldId id="284" r:id="rId19"/>
    <p:sldId id="286" r:id="rId20"/>
    <p:sldId id="287" r:id="rId21"/>
    <p:sldId id="288" r:id="rId22"/>
    <p:sldId id="289" r:id="rId23"/>
    <p:sldId id="291" r:id="rId24"/>
    <p:sldId id="292" r:id="rId25"/>
    <p:sldId id="303" r:id="rId26"/>
    <p:sldId id="304" r:id="rId27"/>
    <p:sldId id="305" r:id="rId28"/>
    <p:sldId id="306" r:id="rId29"/>
    <p:sldId id="307" r:id="rId30"/>
    <p:sldId id="308" r:id="rId31"/>
    <p:sldId id="310" r:id="rId32"/>
    <p:sldId id="309" r:id="rId33"/>
    <p:sldId id="318" r:id="rId34"/>
    <p:sldId id="323" r:id="rId35"/>
    <p:sldId id="324" r:id="rId36"/>
    <p:sldId id="325" r:id="rId37"/>
    <p:sldId id="316" r:id="rId38"/>
    <p:sldId id="317" r:id="rId39"/>
    <p:sldId id="319" r:id="rId40"/>
    <p:sldId id="300" r:id="rId41"/>
    <p:sldId id="297" r:id="rId42"/>
    <p:sldId id="299" r:id="rId43"/>
    <p:sldId id="301" r:id="rId44"/>
    <p:sldId id="295" r:id="rId45"/>
    <p:sldId id="298" r:id="rId46"/>
    <p:sldId id="296" r:id="rId47"/>
    <p:sldId id="26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74C"/>
    <a:srgbClr val="455560"/>
    <a:srgbClr val="0081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4" autoAdjust="0"/>
    <p:restoredTop sz="94595" autoAdjust="0"/>
  </p:normalViewPr>
  <p:slideViewPr>
    <p:cSldViewPr>
      <p:cViewPr>
        <p:scale>
          <a:sx n="100" d="100"/>
          <a:sy n="100" d="100"/>
        </p:scale>
        <p:origin x="-1956" y="-3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E2EA30-A95D-41FC-88B7-6217B5565237}" type="datetimeFigureOut">
              <a:rPr lang="en-CA" smtClean="0"/>
              <a:pPr/>
              <a:t>14/01/2016</a:t>
            </a:fld>
            <a:endParaRPr lang="en-CA"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1FF1D8-5134-4063-BB37-F62B08C6369E}" type="slidenum">
              <a:rPr lang="en-CA" smtClean="0"/>
              <a:pPr/>
              <a:t>‹#›</a:t>
            </a:fld>
            <a:endParaRPr lang="en-CA" dirty="0"/>
          </a:p>
        </p:txBody>
      </p:sp>
    </p:spTree>
    <p:extLst>
      <p:ext uri="{BB962C8B-B14F-4D97-AF65-F5344CB8AC3E}">
        <p14:creationId xmlns:p14="http://schemas.microsoft.com/office/powerpoint/2010/main" val="135892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in Title - Graphic">
    <p:spTree>
      <p:nvGrpSpPr>
        <p:cNvPr id="1" name=""/>
        <p:cNvGrpSpPr/>
        <p:nvPr/>
      </p:nvGrpSpPr>
      <p:grpSpPr>
        <a:xfrm>
          <a:off x="0" y="0"/>
          <a:ext cx="0" cy="0"/>
          <a:chOff x="0" y="0"/>
          <a:chExt cx="0" cy="0"/>
        </a:xfrm>
      </p:grpSpPr>
      <p:pic>
        <p:nvPicPr>
          <p:cNvPr id="16" name="Picture 15" descr="Green B.jpg"/>
          <p:cNvPicPr>
            <a:picLocks noChangeAspect="1"/>
          </p:cNvPicPr>
          <p:nvPr userDrawn="1"/>
        </p:nvPicPr>
        <p:blipFill>
          <a:blip r:embed="rId2" cstate="print"/>
          <a:stretch>
            <a:fillRect/>
          </a:stretch>
        </p:blipFill>
        <p:spPr>
          <a:xfrm>
            <a:off x="0" y="0"/>
            <a:ext cx="9144000" cy="6858000"/>
          </a:xfrm>
          <a:prstGeom prst="rect">
            <a:avLst/>
          </a:prstGeom>
        </p:spPr>
      </p:pic>
      <p:sp>
        <p:nvSpPr>
          <p:cNvPr id="7" name="Title 1"/>
          <p:cNvSpPr>
            <a:spLocks noGrp="1"/>
          </p:cNvSpPr>
          <p:nvPr>
            <p:ph type="ctrTitle" hasCustomPrompt="1"/>
          </p:nvPr>
        </p:nvSpPr>
        <p:spPr>
          <a:xfrm>
            <a:off x="468000" y="2237445"/>
            <a:ext cx="7772400" cy="506487"/>
          </a:xfrm>
        </p:spPr>
        <p:txBody>
          <a:bodyPr/>
          <a:lstStyle>
            <a:lvl1pPr algn="l">
              <a:defRPr>
                <a:solidFill>
                  <a:schemeClr val="bg1"/>
                </a:solidFill>
              </a:defRPr>
            </a:lvl1pPr>
          </a:lstStyle>
          <a:p>
            <a:r>
              <a:rPr lang="en-US" dirty="0" smtClean="0"/>
              <a:t>MDT 3100 v1.3</a:t>
            </a:r>
            <a:endParaRPr lang="en-CA" dirty="0"/>
          </a:p>
        </p:txBody>
      </p:sp>
      <p:sp>
        <p:nvSpPr>
          <p:cNvPr id="8" name="Subtitle 2"/>
          <p:cNvSpPr>
            <a:spLocks noGrp="1"/>
          </p:cNvSpPr>
          <p:nvPr>
            <p:ph type="subTitle" idx="1"/>
          </p:nvPr>
        </p:nvSpPr>
        <p:spPr>
          <a:xfrm>
            <a:off x="576000" y="2671924"/>
            <a:ext cx="7696944" cy="360040"/>
          </a:xfrm>
        </p:spPr>
        <p:txBody>
          <a:bodyPr>
            <a:normAutofit/>
          </a:bodyPr>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CA" dirty="0"/>
          </a:p>
        </p:txBody>
      </p:sp>
      <p:sp>
        <p:nvSpPr>
          <p:cNvPr id="9" name="Content Placeholder 11"/>
          <p:cNvSpPr>
            <a:spLocks noGrp="1"/>
          </p:cNvSpPr>
          <p:nvPr>
            <p:ph sz="quarter" idx="13" hasCustomPrompt="1"/>
          </p:nvPr>
        </p:nvSpPr>
        <p:spPr>
          <a:xfrm>
            <a:off x="576000" y="3247542"/>
            <a:ext cx="7704856" cy="288478"/>
          </a:xfrm>
        </p:spPr>
        <p:txBody>
          <a:bodyPr/>
          <a:lstStyle>
            <a:lvl1pPr>
              <a:buFontTx/>
              <a:buNone/>
              <a:defRPr sz="1600">
                <a:solidFill>
                  <a:schemeClr val="bg1">
                    <a:lumMod val="95000"/>
                  </a:schemeClr>
                </a:solidFill>
              </a:defRPr>
            </a:lvl1pPr>
            <a:lvl3pPr marL="1588" indent="-1588">
              <a:buFontTx/>
              <a:buNone/>
              <a:defRPr sz="1400"/>
            </a:lvl3pPr>
            <a:lvl4pPr>
              <a:buFontTx/>
              <a:buNone/>
              <a:defRPr/>
            </a:lvl4pPr>
            <a:lvl5pPr>
              <a:buFontTx/>
              <a:buNone/>
              <a:defRPr/>
            </a:lvl5pPr>
          </a:lstStyle>
          <a:p>
            <a:pPr lvl="0"/>
            <a:r>
              <a:rPr lang="en-US" dirty="0" smtClean="0"/>
              <a:t>Author</a:t>
            </a:r>
          </a:p>
        </p:txBody>
      </p:sp>
      <p:sp>
        <p:nvSpPr>
          <p:cNvPr id="10" name="Content Placeholder 11"/>
          <p:cNvSpPr>
            <a:spLocks noGrp="1"/>
          </p:cNvSpPr>
          <p:nvPr>
            <p:ph sz="quarter" idx="14" hasCustomPrompt="1"/>
          </p:nvPr>
        </p:nvSpPr>
        <p:spPr>
          <a:xfrm>
            <a:off x="576000" y="3536466"/>
            <a:ext cx="7704856" cy="288478"/>
          </a:xfrm>
        </p:spPr>
        <p:txBody>
          <a:bodyPr/>
          <a:lstStyle>
            <a:lvl1pPr>
              <a:buFontTx/>
              <a:buNone/>
              <a:defRPr sz="1600">
                <a:solidFill>
                  <a:schemeClr val="bg1">
                    <a:lumMod val="95000"/>
                  </a:schemeClr>
                </a:solidFill>
              </a:defRPr>
            </a:lvl1pPr>
            <a:lvl3pPr marL="1588" indent="-1588">
              <a:buFontTx/>
              <a:buNone/>
              <a:defRPr sz="1400"/>
            </a:lvl3pPr>
            <a:lvl4pPr>
              <a:buFontTx/>
              <a:buNone/>
              <a:defRPr/>
            </a:lvl4pPr>
            <a:lvl5pPr>
              <a:buFontTx/>
              <a:buNone/>
              <a:defRPr/>
            </a:lvl5pPr>
          </a:lstStyle>
          <a:p>
            <a:pPr lvl="0"/>
            <a:r>
              <a:rPr lang="en-US" dirty="0" smtClean="0"/>
              <a:t>Date</a:t>
            </a:r>
          </a:p>
        </p:txBody>
      </p:sp>
      <p:pic>
        <p:nvPicPr>
          <p:cNvPr id="12" name="Picture 11" descr="Footer-WEW-and-Brands.png"/>
          <p:cNvPicPr>
            <a:picLocks noChangeAspect="1"/>
          </p:cNvPicPr>
          <p:nvPr userDrawn="1"/>
        </p:nvPicPr>
        <p:blipFill>
          <a:blip r:embed="rId3" cstate="print"/>
          <a:stretch>
            <a:fillRect/>
          </a:stretch>
        </p:blipFill>
        <p:spPr>
          <a:xfrm>
            <a:off x="468000" y="6408000"/>
            <a:ext cx="2920908" cy="180000"/>
          </a:xfrm>
          <a:prstGeom prst="rect">
            <a:avLst/>
          </a:prstGeom>
        </p:spPr>
      </p:pic>
      <p:sp>
        <p:nvSpPr>
          <p:cNvPr id="14" name="Rectangle 13"/>
          <p:cNvSpPr/>
          <p:nvPr userDrawn="1"/>
        </p:nvSpPr>
        <p:spPr>
          <a:xfrm>
            <a:off x="611560" y="1052736"/>
            <a:ext cx="914400" cy="64807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Large-QU-Logo-Reversed.png"/>
          <p:cNvPicPr>
            <a:picLocks noChangeAspect="1"/>
          </p:cNvPicPr>
          <p:nvPr userDrawn="1"/>
        </p:nvPicPr>
        <p:blipFill>
          <a:blip r:embed="rId4" cstate="print"/>
          <a:stretch>
            <a:fillRect/>
          </a:stretch>
        </p:blipFill>
        <p:spPr>
          <a:xfrm>
            <a:off x="468000" y="907200"/>
            <a:ext cx="3840698" cy="900000"/>
          </a:xfrm>
          <a:prstGeom prst="rect">
            <a:avLst/>
          </a:prstGeom>
        </p:spPr>
      </p:pic>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 Prin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A2F164E-8353-4F09-A31B-F9417921337F}" type="slidenum">
              <a:rPr lang="en-CA" smtClean="0"/>
              <a:pPr/>
              <a:t>‹#›</a:t>
            </a:fld>
            <a:endParaRPr lang="en-CA" dirty="0"/>
          </a:p>
        </p:txBody>
      </p:sp>
      <p:pic>
        <p:nvPicPr>
          <p:cNvPr id="4" name="Picture 3" descr="lines-test-5.jpg"/>
          <p:cNvPicPr>
            <a:picLocks noChangeAspect="1"/>
          </p:cNvPicPr>
          <p:nvPr userDrawn="1"/>
        </p:nvPicPr>
        <p:blipFill>
          <a:blip r:embed="rId2" cstate="print"/>
          <a:stretch>
            <a:fillRect/>
          </a:stretch>
        </p:blipFill>
        <p:spPr>
          <a:xfrm>
            <a:off x="0" y="-27384"/>
            <a:ext cx="9144000" cy="1352550"/>
          </a:xfrm>
          <a:prstGeom prst="rect">
            <a:avLst/>
          </a:prstGeom>
        </p:spPr>
      </p:pic>
      <p:sp>
        <p:nvSpPr>
          <p:cNvPr id="2" name="Title 1"/>
          <p:cNvSpPr>
            <a:spLocks noGrp="1"/>
          </p:cNvSpPr>
          <p:nvPr>
            <p:ph type="title" hasCustomPrompt="1"/>
          </p:nvPr>
        </p:nvSpPr>
        <p:spPr/>
        <p:txBody>
          <a:bodyPr/>
          <a:lstStyle>
            <a:lvl1pPr>
              <a:defRPr>
                <a:solidFill>
                  <a:srgbClr val="00274C"/>
                </a:solidFill>
              </a:defRPr>
            </a:lvl1pPr>
          </a:lstStyle>
          <a:p>
            <a:r>
              <a:rPr lang="en-US" dirty="0" smtClean="0"/>
              <a:t>Click to add header title</a:t>
            </a:r>
            <a:endParaRPr lang="en-CA" dirty="0"/>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100392" y="6408000"/>
            <a:ext cx="586408" cy="180000"/>
          </a:xfrm>
          <a:prstGeom prst="rect">
            <a:avLst/>
          </a:prstGeom>
        </p:spPr>
        <p:txBody>
          <a:bodyPr vert="horz" lIns="91440" tIns="45720" rIns="91440" bIns="45720" rtlCol="0" anchor="ctr"/>
          <a:lstStyle>
            <a:lvl1pPr algn="r">
              <a:defRPr sz="800" baseline="0">
                <a:solidFill>
                  <a:schemeClr val="tx1">
                    <a:tint val="75000"/>
                  </a:schemeClr>
                </a:solidFill>
                <a:latin typeface="Arial" pitchFamily="34" charset="0"/>
              </a:defRPr>
            </a:lvl1pPr>
          </a:lstStyle>
          <a:p>
            <a:fld id="{BBCCC14D-4BDC-4010-AE89-2AF03A828DE6}" type="slidenum">
              <a:rPr lang="en-CA" smtClean="0"/>
              <a:pPr/>
              <a:t>‹#›</a:t>
            </a:fld>
            <a:endParaRPr lang="en-CA" dirty="0"/>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clusion">
    <p:spTree>
      <p:nvGrpSpPr>
        <p:cNvPr id="1" name=""/>
        <p:cNvGrpSpPr/>
        <p:nvPr/>
      </p:nvGrpSpPr>
      <p:grpSpPr>
        <a:xfrm>
          <a:off x="0" y="0"/>
          <a:ext cx="0" cy="0"/>
          <a:chOff x="0" y="0"/>
          <a:chExt cx="0" cy="0"/>
        </a:xfrm>
      </p:grpSpPr>
      <p:pic>
        <p:nvPicPr>
          <p:cNvPr id="10" name="Picture 9" descr="Green B.jpg"/>
          <p:cNvPicPr>
            <a:picLocks noChangeAspect="1"/>
          </p:cNvPicPr>
          <p:nvPr userDrawn="1"/>
        </p:nvPicPr>
        <p:blipFill>
          <a:blip r:embed="rId2" cstate="print"/>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68000" y="2239200"/>
            <a:ext cx="7772400" cy="506487"/>
          </a:xfrm>
        </p:spPr>
        <p:txBody>
          <a:bodyPr/>
          <a:lstStyle>
            <a:lvl1pPr algn="l">
              <a:defRPr>
                <a:solidFill>
                  <a:schemeClr val="bg1"/>
                </a:solidFill>
              </a:defRPr>
            </a:lvl1pPr>
          </a:lstStyle>
          <a:p>
            <a:r>
              <a:rPr lang="en-US" dirty="0" smtClean="0"/>
              <a:t>Conclusion slide</a:t>
            </a:r>
            <a:endParaRPr lang="en-CA" dirty="0"/>
          </a:p>
        </p:txBody>
      </p:sp>
      <p:sp>
        <p:nvSpPr>
          <p:cNvPr id="3" name="Subtitle 2"/>
          <p:cNvSpPr>
            <a:spLocks noGrp="1"/>
          </p:cNvSpPr>
          <p:nvPr>
            <p:ph type="subTitle" idx="1" hasCustomPrompt="1"/>
          </p:nvPr>
        </p:nvSpPr>
        <p:spPr>
          <a:xfrm>
            <a:off x="576000" y="2671200"/>
            <a:ext cx="7696944" cy="360040"/>
          </a:xfrm>
        </p:spPr>
        <p:txBody>
          <a:bodyPr>
            <a:normAutofit/>
          </a:bodyPr>
          <a:lstStyle>
            <a:lvl1pPr marL="0" indent="0" algn="l">
              <a:buNone/>
              <a:defRPr sz="20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Subtext</a:t>
            </a:r>
            <a:endParaRPr lang="en-CA" dirty="0"/>
          </a:p>
        </p:txBody>
      </p:sp>
      <p:sp>
        <p:nvSpPr>
          <p:cNvPr id="7" name="Slide Number Placeholder 5"/>
          <p:cNvSpPr>
            <a:spLocks noGrp="1"/>
          </p:cNvSpPr>
          <p:nvPr>
            <p:ph type="sldNum" sz="quarter" idx="4"/>
          </p:nvPr>
        </p:nvSpPr>
        <p:spPr>
          <a:xfrm>
            <a:off x="8100392" y="6417352"/>
            <a:ext cx="586408" cy="180000"/>
          </a:xfrm>
          <a:prstGeom prst="rect">
            <a:avLst/>
          </a:prstGeom>
        </p:spPr>
        <p:txBody>
          <a:bodyPr vert="horz" lIns="91440" tIns="45720" rIns="91440" bIns="45720" rtlCol="0" anchor="ctr"/>
          <a:lstStyle>
            <a:lvl1pPr algn="r">
              <a:defRPr sz="800" baseline="0">
                <a:solidFill>
                  <a:schemeClr val="bg1"/>
                </a:solidFill>
                <a:latin typeface="Arial" pitchFamily="34" charset="0"/>
              </a:defRPr>
            </a:lvl1pPr>
          </a:lstStyle>
          <a:p>
            <a:fld id="{BBCCC14D-4BDC-4010-AE89-2AF03A828DE6}" type="slidenum">
              <a:rPr lang="en-CA" smtClean="0"/>
              <a:pPr/>
              <a:t>‹#›</a:t>
            </a:fld>
            <a:endParaRPr lang="en-CA" dirty="0"/>
          </a:p>
        </p:txBody>
      </p:sp>
      <p:pic>
        <p:nvPicPr>
          <p:cNvPr id="8" name="Picture 7" descr="Footer-WEW-and-Brands.png"/>
          <p:cNvPicPr>
            <a:picLocks noChangeAspect="1"/>
          </p:cNvPicPr>
          <p:nvPr userDrawn="1"/>
        </p:nvPicPr>
        <p:blipFill>
          <a:blip r:embed="rId3" cstate="print"/>
          <a:stretch>
            <a:fillRect/>
          </a:stretch>
        </p:blipFill>
        <p:spPr>
          <a:xfrm>
            <a:off x="468000" y="6408000"/>
            <a:ext cx="2920908" cy="180000"/>
          </a:xfrm>
          <a:prstGeom prst="rect">
            <a:avLst/>
          </a:prstGeom>
        </p:spPr>
      </p:pic>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 Graphic 2">
    <p:spTree>
      <p:nvGrpSpPr>
        <p:cNvPr id="1" name=""/>
        <p:cNvGrpSpPr/>
        <p:nvPr/>
      </p:nvGrpSpPr>
      <p:grpSpPr>
        <a:xfrm>
          <a:off x="0" y="0"/>
          <a:ext cx="0" cy="0"/>
          <a:chOff x="0" y="0"/>
          <a:chExt cx="0" cy="0"/>
        </a:xfrm>
      </p:grpSpPr>
      <p:pic>
        <p:nvPicPr>
          <p:cNvPr id="22" name="Picture 21" descr="Webtech_horiz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47701" y="520701"/>
            <a:ext cx="4890970" cy="1297757"/>
          </a:xfrm>
          <a:prstGeom prst="rect">
            <a:avLst/>
          </a:prstGeom>
        </p:spPr>
      </p:pic>
      <p:pic>
        <p:nvPicPr>
          <p:cNvPr id="20" name="Picture 19" descr="GettyImages_sb10064424m-001.jp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0" y="-165100"/>
            <a:ext cx="9144000" cy="7023100"/>
          </a:xfrm>
          <a:prstGeom prst="rect">
            <a:avLst/>
          </a:prstGeom>
        </p:spPr>
      </p:pic>
      <p:cxnSp>
        <p:nvCxnSpPr>
          <p:cNvPr id="15" name="Straight Connector 14"/>
          <p:cNvCxnSpPr/>
          <p:nvPr userDrawn="1"/>
        </p:nvCxnSpPr>
        <p:spPr>
          <a:xfrm>
            <a:off x="685800" y="2075152"/>
            <a:ext cx="7851600" cy="1588"/>
          </a:xfrm>
          <a:prstGeom prst="line">
            <a:avLst/>
          </a:prstGeom>
          <a:ln w="254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6" name="Title 1"/>
          <p:cNvSpPr>
            <a:spLocks noGrp="1"/>
          </p:cNvSpPr>
          <p:nvPr>
            <p:ph type="title"/>
          </p:nvPr>
        </p:nvSpPr>
        <p:spPr>
          <a:xfrm>
            <a:off x="609600" y="2075152"/>
            <a:ext cx="7927800" cy="2052348"/>
          </a:xfrm>
          <a:prstGeom prst="rect">
            <a:avLst/>
          </a:prstGeom>
          <a:ln>
            <a:noFill/>
          </a:ln>
        </p:spPr>
        <p:txBody>
          <a:bodyPr tIns="140400"/>
          <a:lstStyle>
            <a:lvl1pPr algn="l">
              <a:defRPr>
                <a:solidFill>
                  <a:schemeClr val="bg1"/>
                </a:solidFill>
              </a:defRPr>
            </a:lvl1pPr>
          </a:lstStyle>
          <a:p>
            <a:r>
              <a:rPr lang="en-CA" dirty="0" smtClean="0"/>
              <a:t>Click to edit Master title style</a:t>
            </a:r>
            <a:endParaRPr lang="en-US" dirty="0"/>
          </a:p>
        </p:txBody>
      </p:sp>
      <p:sp>
        <p:nvSpPr>
          <p:cNvPr id="24" name="Content Placeholder 3"/>
          <p:cNvSpPr>
            <a:spLocks noGrp="1"/>
          </p:cNvSpPr>
          <p:nvPr>
            <p:ph sz="half" idx="2" hasCustomPrompt="1"/>
          </p:nvPr>
        </p:nvSpPr>
        <p:spPr>
          <a:xfrm>
            <a:off x="609600" y="4145144"/>
            <a:ext cx="7927800" cy="566558"/>
          </a:xfrm>
          <a:prstGeom prst="rect">
            <a:avLst/>
          </a:prstGeom>
        </p:spPr>
        <p:txBody>
          <a:bodyPr tIns="140400"/>
          <a:lstStyle>
            <a:lvl1pPr marL="342900" marR="0" indent="-342900" algn="l" defTabSz="457200" rtl="0" eaLnBrk="1" fontAlgn="auto" latinLnBrk="0" hangingPunct="1">
              <a:lnSpc>
                <a:spcPct val="100000"/>
              </a:lnSpc>
              <a:spcBef>
                <a:spcPct val="20000"/>
              </a:spcBef>
              <a:spcAft>
                <a:spcPts val="0"/>
              </a:spcAft>
              <a:buClr>
                <a:srgbClr val="0181C8"/>
              </a:buClr>
              <a:buSzTx/>
              <a:buFontTx/>
              <a:buNone/>
              <a:tabLst/>
              <a:defRPr sz="20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CA" dirty="0" smtClean="0"/>
              <a:t>Click to edit Name</a:t>
            </a:r>
          </a:p>
        </p:txBody>
      </p:sp>
      <p:sp>
        <p:nvSpPr>
          <p:cNvPr id="25" name="Content Placeholder 3"/>
          <p:cNvSpPr>
            <a:spLocks noGrp="1"/>
          </p:cNvSpPr>
          <p:nvPr>
            <p:ph sz="half" idx="10" hasCustomPrompt="1"/>
          </p:nvPr>
        </p:nvSpPr>
        <p:spPr>
          <a:xfrm>
            <a:off x="609601" y="4711701"/>
            <a:ext cx="7927800" cy="571499"/>
          </a:xfrm>
          <a:prstGeom prst="rect">
            <a:avLst/>
          </a:prstGeom>
        </p:spPr>
        <p:txBody>
          <a:bodyPr tIns="140400"/>
          <a:lstStyle>
            <a:lvl1pPr marL="342900" marR="0" indent="-342900" algn="l" defTabSz="457200" rtl="0" eaLnBrk="1" fontAlgn="auto" latinLnBrk="0" hangingPunct="1">
              <a:lnSpc>
                <a:spcPct val="100000"/>
              </a:lnSpc>
              <a:spcBef>
                <a:spcPct val="20000"/>
              </a:spcBef>
              <a:spcAft>
                <a:spcPts val="0"/>
              </a:spcAft>
              <a:buClr>
                <a:srgbClr val="0181C8"/>
              </a:buClr>
              <a:buSzTx/>
              <a:buFontTx/>
              <a:buNone/>
              <a:tabLst/>
              <a:defRPr sz="2000" baseline="0">
                <a:solidFill>
                  <a:srgbClr val="FFFFFF"/>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marL="342900" marR="0" lvl="0" indent="-342900" algn="l" defTabSz="457200" rtl="0" eaLnBrk="1" fontAlgn="auto" latinLnBrk="0" hangingPunct="1">
              <a:lnSpc>
                <a:spcPct val="100000"/>
              </a:lnSpc>
              <a:spcBef>
                <a:spcPct val="20000"/>
              </a:spcBef>
              <a:spcAft>
                <a:spcPts val="0"/>
              </a:spcAft>
              <a:buClr>
                <a:srgbClr val="0181C8"/>
              </a:buClr>
              <a:buSzTx/>
              <a:buFontTx/>
              <a:buNone/>
              <a:tabLst/>
              <a:defRPr/>
            </a:pPr>
            <a:r>
              <a:rPr lang="en-CA" dirty="0" smtClean="0"/>
              <a:t>Click to edit Date</a:t>
            </a:r>
          </a:p>
        </p:txBody>
      </p:sp>
      <p:sp>
        <p:nvSpPr>
          <p:cNvPr id="28" name="TextBox 27"/>
          <p:cNvSpPr txBox="1"/>
          <p:nvPr userDrawn="1"/>
        </p:nvSpPr>
        <p:spPr>
          <a:xfrm>
            <a:off x="4737100" y="6379556"/>
            <a:ext cx="3812541" cy="230832"/>
          </a:xfrm>
          <a:prstGeom prst="rect">
            <a:avLst/>
          </a:prstGeom>
          <a:noFill/>
        </p:spPr>
        <p:txBody>
          <a:bodyPr wrap="square" rtlCol="0" anchor="ctr">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900" baseline="0" dirty="0" smtClean="0">
                <a:solidFill>
                  <a:schemeClr val="bg1"/>
                </a:solidFill>
              </a:rPr>
              <a:t>webtechwireless.com </a:t>
            </a:r>
            <a:r>
              <a:rPr lang="en-US" sz="900" baseline="0" dirty="0" smtClean="0">
                <a:ln>
                  <a:noFill/>
                </a:ln>
                <a:solidFill>
                  <a:schemeClr val="bg1"/>
                </a:solidFill>
              </a:rPr>
              <a:t>|</a:t>
            </a:r>
            <a:r>
              <a:rPr lang="en-US" sz="900" baseline="0" dirty="0" smtClean="0">
                <a:solidFill>
                  <a:schemeClr val="bg1"/>
                </a:solidFill>
              </a:rPr>
              <a:t> @</a:t>
            </a:r>
            <a:r>
              <a:rPr lang="en-US" sz="900" baseline="0" dirty="0" err="1" smtClean="0">
                <a:solidFill>
                  <a:schemeClr val="bg1"/>
                </a:solidFill>
              </a:rPr>
              <a:t>webtechwireless</a:t>
            </a:r>
            <a:endParaRPr lang="en-US" sz="900" dirty="0">
              <a:solidFill>
                <a:schemeClr val="bg1"/>
              </a:solidFill>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85800" y="526770"/>
            <a:ext cx="4572000" cy="1207062"/>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2501" y="6408671"/>
            <a:ext cx="3835399" cy="233865"/>
          </a:xfrm>
          <a:prstGeom prst="rect">
            <a:avLst/>
          </a:prstGeom>
        </p:spPr>
      </p:pic>
    </p:spTree>
    <p:extLst>
      <p:ext uri="{BB962C8B-B14F-4D97-AF65-F5344CB8AC3E}">
        <p14:creationId xmlns:p14="http://schemas.microsoft.com/office/powerpoint/2010/main" val="3405164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ain Title - Print">
    <p:spTree>
      <p:nvGrpSpPr>
        <p:cNvPr id="1" name=""/>
        <p:cNvGrpSpPr/>
        <p:nvPr/>
      </p:nvGrpSpPr>
      <p:grpSpPr>
        <a:xfrm>
          <a:off x="0" y="0"/>
          <a:ext cx="0" cy="0"/>
          <a:chOff x="0" y="0"/>
          <a:chExt cx="0" cy="0"/>
        </a:xfrm>
      </p:grpSpPr>
      <p:pic>
        <p:nvPicPr>
          <p:cNvPr id="19" name="Picture 18" descr="White C.jpg"/>
          <p:cNvPicPr>
            <a:picLocks noChangeAspect="1"/>
          </p:cNvPicPr>
          <p:nvPr userDrawn="1"/>
        </p:nvPicPr>
        <p:blipFill>
          <a:blip r:embed="rId2" cstate="print"/>
          <a:stretch>
            <a:fillRect/>
          </a:stretch>
        </p:blipFill>
        <p:spPr>
          <a:xfrm>
            <a:off x="0" y="4941168"/>
            <a:ext cx="9144000" cy="1352550"/>
          </a:xfrm>
          <a:prstGeom prst="rect">
            <a:avLst/>
          </a:prstGeom>
        </p:spPr>
      </p:pic>
      <p:sp>
        <p:nvSpPr>
          <p:cNvPr id="12" name="Title 1"/>
          <p:cNvSpPr>
            <a:spLocks noGrp="1"/>
          </p:cNvSpPr>
          <p:nvPr>
            <p:ph type="ctrTitle" hasCustomPrompt="1"/>
          </p:nvPr>
        </p:nvSpPr>
        <p:spPr>
          <a:xfrm>
            <a:off x="468000" y="2237445"/>
            <a:ext cx="7772400" cy="506487"/>
          </a:xfrm>
        </p:spPr>
        <p:txBody>
          <a:bodyPr/>
          <a:lstStyle>
            <a:lvl1pPr algn="l">
              <a:defRPr>
                <a:solidFill>
                  <a:srgbClr val="00274C"/>
                </a:solidFill>
              </a:defRPr>
            </a:lvl1pPr>
          </a:lstStyle>
          <a:p>
            <a:r>
              <a:rPr lang="en-US" dirty="0" smtClean="0"/>
              <a:t>Click to add main title</a:t>
            </a:r>
            <a:endParaRPr lang="en-CA" dirty="0"/>
          </a:p>
        </p:txBody>
      </p:sp>
      <p:sp>
        <p:nvSpPr>
          <p:cNvPr id="13" name="Subtitle 2"/>
          <p:cNvSpPr>
            <a:spLocks noGrp="1"/>
          </p:cNvSpPr>
          <p:nvPr>
            <p:ph type="subTitle" idx="1" hasCustomPrompt="1"/>
          </p:nvPr>
        </p:nvSpPr>
        <p:spPr>
          <a:xfrm>
            <a:off x="576000" y="2671924"/>
            <a:ext cx="7696944" cy="360040"/>
          </a:xfrm>
        </p:spPr>
        <p:txBody>
          <a:bodyPr>
            <a:normAutofit/>
          </a:bodyPr>
          <a:lstStyle>
            <a:lvl1pPr marL="0" indent="0" algn="l">
              <a:buNone/>
              <a:defRPr sz="2000" baseline="0">
                <a:solidFill>
                  <a:srgbClr val="0027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Main subtitle</a:t>
            </a:r>
            <a:endParaRPr lang="en-CA" dirty="0"/>
          </a:p>
        </p:txBody>
      </p:sp>
      <p:sp>
        <p:nvSpPr>
          <p:cNvPr id="14" name="Content Placeholder 11"/>
          <p:cNvSpPr>
            <a:spLocks noGrp="1"/>
          </p:cNvSpPr>
          <p:nvPr>
            <p:ph sz="quarter" idx="13" hasCustomPrompt="1"/>
          </p:nvPr>
        </p:nvSpPr>
        <p:spPr>
          <a:xfrm>
            <a:off x="576000" y="3247542"/>
            <a:ext cx="7704856" cy="288478"/>
          </a:xfrm>
        </p:spPr>
        <p:txBody>
          <a:bodyPr/>
          <a:lstStyle>
            <a:lvl1pPr>
              <a:buFontTx/>
              <a:buNone/>
              <a:defRPr sz="1600">
                <a:solidFill>
                  <a:srgbClr val="455560"/>
                </a:solidFill>
              </a:defRPr>
            </a:lvl1pPr>
            <a:lvl3pPr marL="1588" indent="-1588">
              <a:buFontTx/>
              <a:buNone/>
              <a:defRPr sz="1400"/>
            </a:lvl3pPr>
            <a:lvl4pPr>
              <a:buFontTx/>
              <a:buNone/>
              <a:defRPr/>
            </a:lvl4pPr>
            <a:lvl5pPr>
              <a:buFontTx/>
              <a:buNone/>
              <a:defRPr/>
            </a:lvl5pPr>
          </a:lstStyle>
          <a:p>
            <a:pPr lvl="0"/>
            <a:r>
              <a:rPr lang="en-US" dirty="0" smtClean="0"/>
              <a:t>Author</a:t>
            </a:r>
          </a:p>
        </p:txBody>
      </p:sp>
      <p:sp>
        <p:nvSpPr>
          <p:cNvPr id="17" name="Content Placeholder 11"/>
          <p:cNvSpPr>
            <a:spLocks noGrp="1"/>
          </p:cNvSpPr>
          <p:nvPr>
            <p:ph sz="quarter" idx="14" hasCustomPrompt="1"/>
          </p:nvPr>
        </p:nvSpPr>
        <p:spPr>
          <a:xfrm>
            <a:off x="576000" y="3536466"/>
            <a:ext cx="7704856" cy="288478"/>
          </a:xfrm>
        </p:spPr>
        <p:txBody>
          <a:bodyPr/>
          <a:lstStyle>
            <a:lvl1pPr>
              <a:buFontTx/>
              <a:buNone/>
              <a:defRPr sz="1600">
                <a:solidFill>
                  <a:srgbClr val="455560"/>
                </a:solidFill>
              </a:defRPr>
            </a:lvl1pPr>
            <a:lvl3pPr marL="1588" indent="-1588">
              <a:buFontTx/>
              <a:buNone/>
              <a:defRPr sz="1400"/>
            </a:lvl3pPr>
            <a:lvl4pPr>
              <a:buFontTx/>
              <a:buNone/>
              <a:defRPr/>
            </a:lvl4pPr>
            <a:lvl5pPr>
              <a:buFontTx/>
              <a:buNone/>
              <a:defRPr/>
            </a:lvl5pPr>
          </a:lstStyle>
          <a:p>
            <a:pPr lvl="0"/>
            <a:r>
              <a:rPr lang="en-US" dirty="0" smtClean="0"/>
              <a:t>Date</a:t>
            </a:r>
          </a:p>
        </p:txBody>
      </p:sp>
      <p:pic>
        <p:nvPicPr>
          <p:cNvPr id="20" name="Picture 19" descr="Footer-WEW-and-Brands-Colour.png"/>
          <p:cNvPicPr>
            <a:picLocks noChangeAspect="1"/>
          </p:cNvPicPr>
          <p:nvPr userDrawn="1"/>
        </p:nvPicPr>
        <p:blipFill>
          <a:blip r:embed="rId3" cstate="print"/>
          <a:stretch>
            <a:fillRect/>
          </a:stretch>
        </p:blipFill>
        <p:spPr>
          <a:xfrm>
            <a:off x="468000" y="6408000"/>
            <a:ext cx="2920908" cy="180000"/>
          </a:xfrm>
          <a:prstGeom prst="rect">
            <a:avLst/>
          </a:prstGeom>
        </p:spPr>
      </p:pic>
      <p:pic>
        <p:nvPicPr>
          <p:cNvPr id="10" name="Picture 9" descr="Large-QU-Logo-Colour.png"/>
          <p:cNvPicPr>
            <a:picLocks noChangeAspect="1"/>
          </p:cNvPicPr>
          <p:nvPr userDrawn="1"/>
        </p:nvPicPr>
        <p:blipFill>
          <a:blip r:embed="rId4" cstate="print"/>
          <a:stretch>
            <a:fillRect/>
          </a:stretch>
        </p:blipFill>
        <p:spPr>
          <a:xfrm>
            <a:off x="468000" y="907200"/>
            <a:ext cx="3840698" cy="900000"/>
          </a:xfrm>
          <a:prstGeom prst="rect">
            <a:avLst/>
          </a:prstGeom>
        </p:spPr>
      </p:pic>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Title - Graphic">
    <p:spTree>
      <p:nvGrpSpPr>
        <p:cNvPr id="1" name=""/>
        <p:cNvGrpSpPr/>
        <p:nvPr/>
      </p:nvGrpSpPr>
      <p:grpSpPr>
        <a:xfrm>
          <a:off x="0" y="0"/>
          <a:ext cx="0" cy="0"/>
          <a:chOff x="0" y="0"/>
          <a:chExt cx="0" cy="0"/>
        </a:xfrm>
      </p:grpSpPr>
      <p:pic>
        <p:nvPicPr>
          <p:cNvPr id="11" name="Picture 10" descr="Green B.jpg"/>
          <p:cNvPicPr>
            <a:picLocks noChangeAspect="1"/>
          </p:cNvPicPr>
          <p:nvPr userDrawn="1"/>
        </p:nvPicPr>
        <p:blipFill>
          <a:blip r:embed="rId2" cstate="print"/>
          <a:stretch>
            <a:fillRect/>
          </a:stretch>
        </p:blipFill>
        <p:spPr>
          <a:xfrm>
            <a:off x="0" y="0"/>
            <a:ext cx="9144000" cy="6858000"/>
          </a:xfrm>
          <a:prstGeom prst="rect">
            <a:avLst/>
          </a:prstGeom>
        </p:spPr>
      </p:pic>
      <p:sp>
        <p:nvSpPr>
          <p:cNvPr id="19" name="Rectangle 18"/>
          <p:cNvSpPr/>
          <p:nvPr userDrawn="1"/>
        </p:nvSpPr>
        <p:spPr>
          <a:xfrm>
            <a:off x="0" y="0"/>
            <a:ext cx="9144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p:ph type="ctrTitle" hasCustomPrompt="1"/>
          </p:nvPr>
        </p:nvSpPr>
        <p:spPr>
          <a:xfrm>
            <a:off x="468000" y="2239200"/>
            <a:ext cx="7772400" cy="506487"/>
          </a:xfrm>
        </p:spPr>
        <p:txBody>
          <a:bodyPr/>
          <a:lstStyle>
            <a:lvl1pPr algn="l">
              <a:defRPr>
                <a:solidFill>
                  <a:srgbClr val="00274C"/>
                </a:solidFill>
              </a:defRPr>
            </a:lvl1pPr>
          </a:lstStyle>
          <a:p>
            <a:r>
              <a:rPr lang="en-US" dirty="0" smtClean="0"/>
              <a:t>Click to add section title</a:t>
            </a:r>
            <a:endParaRPr lang="en-CA" dirty="0"/>
          </a:p>
        </p:txBody>
      </p:sp>
      <p:sp>
        <p:nvSpPr>
          <p:cNvPr id="3" name="Subtitle 2"/>
          <p:cNvSpPr>
            <a:spLocks noGrp="1"/>
          </p:cNvSpPr>
          <p:nvPr>
            <p:ph type="subTitle" idx="1" hasCustomPrompt="1"/>
          </p:nvPr>
        </p:nvSpPr>
        <p:spPr>
          <a:xfrm>
            <a:off x="576000" y="2671200"/>
            <a:ext cx="7696944" cy="360040"/>
          </a:xfrm>
        </p:spPr>
        <p:txBody>
          <a:bodyPr>
            <a:normAutofit/>
          </a:bodyPr>
          <a:lstStyle>
            <a:lvl1pPr marL="0" indent="0" algn="l">
              <a:buNone/>
              <a:defRPr sz="2000" baseline="0">
                <a:solidFill>
                  <a:srgbClr val="0027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Section subtitle</a:t>
            </a:r>
            <a:endParaRPr lang="en-CA" dirty="0"/>
          </a:p>
        </p:txBody>
      </p:sp>
      <p:sp>
        <p:nvSpPr>
          <p:cNvPr id="7" name="Slide Number Placeholder 5"/>
          <p:cNvSpPr>
            <a:spLocks noGrp="1"/>
          </p:cNvSpPr>
          <p:nvPr>
            <p:ph type="sldNum" sz="quarter" idx="4"/>
          </p:nvPr>
        </p:nvSpPr>
        <p:spPr>
          <a:xfrm>
            <a:off x="8100392" y="6408000"/>
            <a:ext cx="586408" cy="180000"/>
          </a:xfrm>
          <a:prstGeom prst="rect">
            <a:avLst/>
          </a:prstGeom>
        </p:spPr>
        <p:txBody>
          <a:bodyPr vert="horz" lIns="91440" tIns="45720" rIns="91440" bIns="45720" rtlCol="0" anchor="ctr"/>
          <a:lstStyle>
            <a:lvl1pPr algn="r">
              <a:defRPr sz="800" baseline="0">
                <a:solidFill>
                  <a:schemeClr val="tx1">
                    <a:tint val="75000"/>
                  </a:schemeClr>
                </a:solidFill>
                <a:latin typeface="Arial" pitchFamily="34" charset="0"/>
              </a:defRPr>
            </a:lvl1pPr>
          </a:lstStyle>
          <a:p>
            <a:fld id="{BBCCC14D-4BDC-4010-AE89-2AF03A828DE6}" type="slidenum">
              <a:rPr lang="en-CA" smtClean="0"/>
              <a:pPr/>
              <a:t>‹#›</a:t>
            </a:fld>
            <a:endParaRPr lang="en-CA" dirty="0"/>
          </a:p>
        </p:txBody>
      </p:sp>
      <p:pic>
        <p:nvPicPr>
          <p:cNvPr id="9" name="Picture 8" descr="Footer-WEW-and-Brands.png"/>
          <p:cNvPicPr>
            <a:picLocks noChangeAspect="1"/>
          </p:cNvPicPr>
          <p:nvPr userDrawn="1"/>
        </p:nvPicPr>
        <p:blipFill>
          <a:blip r:embed="rId3" cstate="print"/>
          <a:stretch>
            <a:fillRect/>
          </a:stretch>
        </p:blipFill>
        <p:spPr>
          <a:xfrm>
            <a:off x="468000" y="6408000"/>
            <a:ext cx="2920908" cy="180000"/>
          </a:xfrm>
          <a:prstGeom prst="rect">
            <a:avLst/>
          </a:prstGeom>
        </p:spPr>
      </p:pic>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 Print">
    <p:spTree>
      <p:nvGrpSpPr>
        <p:cNvPr id="1" name=""/>
        <p:cNvGrpSpPr/>
        <p:nvPr/>
      </p:nvGrpSpPr>
      <p:grpSpPr>
        <a:xfrm>
          <a:off x="0" y="0"/>
          <a:ext cx="0" cy="0"/>
          <a:chOff x="0" y="0"/>
          <a:chExt cx="0" cy="0"/>
        </a:xfrm>
      </p:grpSpPr>
      <p:pic>
        <p:nvPicPr>
          <p:cNvPr id="13" name="Picture 12" descr="White C.jpg"/>
          <p:cNvPicPr>
            <a:picLocks noChangeAspect="1"/>
          </p:cNvPicPr>
          <p:nvPr userDrawn="1"/>
        </p:nvPicPr>
        <p:blipFill>
          <a:blip r:embed="rId2" cstate="print"/>
          <a:stretch>
            <a:fillRect/>
          </a:stretch>
        </p:blipFill>
        <p:spPr>
          <a:xfrm>
            <a:off x="0" y="4942800"/>
            <a:ext cx="9144000" cy="1352550"/>
          </a:xfrm>
          <a:prstGeom prst="rect">
            <a:avLst/>
          </a:prstGeom>
        </p:spPr>
      </p:pic>
      <p:sp>
        <p:nvSpPr>
          <p:cNvPr id="6" name="Title 1"/>
          <p:cNvSpPr>
            <a:spLocks noGrp="1"/>
          </p:cNvSpPr>
          <p:nvPr>
            <p:ph type="ctrTitle" hasCustomPrompt="1"/>
          </p:nvPr>
        </p:nvSpPr>
        <p:spPr>
          <a:xfrm>
            <a:off x="468000" y="2237445"/>
            <a:ext cx="7772400" cy="506487"/>
          </a:xfrm>
        </p:spPr>
        <p:txBody>
          <a:bodyPr/>
          <a:lstStyle>
            <a:lvl1pPr algn="l">
              <a:defRPr>
                <a:solidFill>
                  <a:srgbClr val="00274C"/>
                </a:solidFill>
              </a:defRPr>
            </a:lvl1pPr>
          </a:lstStyle>
          <a:p>
            <a:r>
              <a:rPr lang="en-US" dirty="0" smtClean="0"/>
              <a:t>Click to add section title</a:t>
            </a:r>
            <a:endParaRPr lang="en-CA" dirty="0"/>
          </a:p>
        </p:txBody>
      </p:sp>
      <p:sp>
        <p:nvSpPr>
          <p:cNvPr id="7" name="Subtitle 2"/>
          <p:cNvSpPr>
            <a:spLocks noGrp="1"/>
          </p:cNvSpPr>
          <p:nvPr>
            <p:ph type="subTitle" idx="1" hasCustomPrompt="1"/>
          </p:nvPr>
        </p:nvSpPr>
        <p:spPr>
          <a:xfrm>
            <a:off x="576000" y="2671924"/>
            <a:ext cx="7696944" cy="360040"/>
          </a:xfrm>
        </p:spPr>
        <p:txBody>
          <a:bodyPr>
            <a:normAutofit/>
          </a:bodyPr>
          <a:lstStyle>
            <a:lvl1pPr marL="0" indent="0" algn="l">
              <a:buNone/>
              <a:defRPr sz="2000" baseline="0">
                <a:solidFill>
                  <a:srgbClr val="0027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Section subtitle</a:t>
            </a:r>
            <a:endParaRPr lang="en-CA" dirty="0"/>
          </a:p>
        </p:txBody>
      </p:sp>
      <p:sp>
        <p:nvSpPr>
          <p:cNvPr id="8" name="Slide Number Placeholder 5"/>
          <p:cNvSpPr>
            <a:spLocks noGrp="1"/>
          </p:cNvSpPr>
          <p:nvPr>
            <p:ph type="sldNum" sz="quarter" idx="4"/>
          </p:nvPr>
        </p:nvSpPr>
        <p:spPr>
          <a:xfrm>
            <a:off x="8100392" y="6408000"/>
            <a:ext cx="586408" cy="180000"/>
          </a:xfrm>
          <a:prstGeom prst="rect">
            <a:avLst/>
          </a:prstGeom>
        </p:spPr>
        <p:txBody>
          <a:bodyPr vert="horz" lIns="91440" tIns="45720" rIns="91440" bIns="45720" rtlCol="0" anchor="ctr"/>
          <a:lstStyle>
            <a:lvl1pPr algn="r">
              <a:defRPr sz="800" baseline="0">
                <a:solidFill>
                  <a:schemeClr val="tx1">
                    <a:tint val="75000"/>
                  </a:schemeClr>
                </a:solidFill>
                <a:latin typeface="Arial" pitchFamily="34" charset="0"/>
              </a:defRPr>
            </a:lvl1pPr>
          </a:lstStyle>
          <a:p>
            <a:fld id="{BBCCC14D-4BDC-4010-AE89-2AF03A828DE6}" type="slidenum">
              <a:rPr lang="en-CA" smtClean="0"/>
              <a:pPr/>
              <a:t>‹#›</a:t>
            </a:fld>
            <a:endParaRPr lang="en-CA" dirty="0"/>
          </a:p>
        </p:txBody>
      </p:sp>
      <p:pic>
        <p:nvPicPr>
          <p:cNvPr id="10" name="Picture 9" descr="Footer-WEW-and-Brands-Colour.png"/>
          <p:cNvPicPr>
            <a:picLocks noChangeAspect="1"/>
          </p:cNvPicPr>
          <p:nvPr userDrawn="1"/>
        </p:nvPicPr>
        <p:blipFill>
          <a:blip r:embed="rId3" cstate="print"/>
          <a:stretch>
            <a:fillRect/>
          </a:stretch>
        </p:blipFill>
        <p:spPr>
          <a:xfrm>
            <a:off x="468000" y="6408000"/>
            <a:ext cx="2920908" cy="180000"/>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Click to add header title</a:t>
            </a:r>
            <a:endParaRPr lang="en-CA" dirty="0"/>
          </a:p>
        </p:txBody>
      </p:sp>
      <p:sp>
        <p:nvSpPr>
          <p:cNvPr id="3" name="Content Placeholder 2"/>
          <p:cNvSpPr>
            <a:spLocks noGrp="1"/>
          </p:cNvSpPr>
          <p:nvPr>
            <p:ph idx="1" hasCustomPrompt="1"/>
          </p:nvPr>
        </p:nvSpPr>
        <p:spPr/>
        <p:txBody>
          <a:bodyPr/>
          <a:lstStyle>
            <a:lvl1pPr>
              <a:defRPr baseline="0"/>
            </a:lvl1pPr>
          </a:lstStyle>
          <a:p>
            <a:pPr lvl="0"/>
            <a:r>
              <a:rPr lang="en-US" dirty="0" smtClean="0"/>
              <a:t>Click to add bulleted points – First level</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12"/>
          </p:nvPr>
        </p:nvSpPr>
        <p:spPr/>
        <p:txBody>
          <a:bodyPr/>
          <a:lstStyle/>
          <a:p>
            <a:fld id="{BA2F164E-8353-4F09-A31B-F9417921337F}" type="slidenum">
              <a:rPr lang="en-CA" smtClean="0"/>
              <a:pPr/>
              <a:t>‹#›</a:t>
            </a:fld>
            <a:endParaRPr lang="en-CA" dirty="0"/>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 - Pri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A2F164E-8353-4F09-A31B-F9417921337F}" type="slidenum">
              <a:rPr lang="en-CA" smtClean="0"/>
              <a:pPr/>
              <a:t>‹#›</a:t>
            </a:fld>
            <a:endParaRPr lang="en-CA" dirty="0"/>
          </a:p>
        </p:txBody>
      </p:sp>
      <p:pic>
        <p:nvPicPr>
          <p:cNvPr id="5" name="Picture 4" descr="lines-test-5.jpg"/>
          <p:cNvPicPr>
            <a:picLocks noChangeAspect="1"/>
          </p:cNvPicPr>
          <p:nvPr userDrawn="1"/>
        </p:nvPicPr>
        <p:blipFill>
          <a:blip r:embed="rId2" cstate="print"/>
          <a:stretch>
            <a:fillRect/>
          </a:stretch>
        </p:blipFill>
        <p:spPr>
          <a:xfrm>
            <a:off x="0" y="-27384"/>
            <a:ext cx="9144000" cy="1352550"/>
          </a:xfrm>
          <a:prstGeom prst="rect">
            <a:avLst/>
          </a:prstGeom>
        </p:spPr>
      </p:pic>
      <p:sp>
        <p:nvSpPr>
          <p:cNvPr id="2" name="Title 1"/>
          <p:cNvSpPr>
            <a:spLocks noGrp="1"/>
          </p:cNvSpPr>
          <p:nvPr>
            <p:ph type="title" hasCustomPrompt="1"/>
          </p:nvPr>
        </p:nvSpPr>
        <p:spPr/>
        <p:txBody>
          <a:bodyPr/>
          <a:lstStyle>
            <a:lvl1pPr>
              <a:defRPr>
                <a:solidFill>
                  <a:srgbClr val="00274C"/>
                </a:solidFill>
              </a:defRPr>
            </a:lvl1pPr>
          </a:lstStyle>
          <a:p>
            <a:r>
              <a:rPr lang="en-US" dirty="0" smtClean="0"/>
              <a:t>Click to add header title</a:t>
            </a:r>
            <a:endParaRPr lang="en-CA" dirty="0"/>
          </a:p>
        </p:txBody>
      </p:sp>
      <p:sp>
        <p:nvSpPr>
          <p:cNvPr id="3" name="Content Placeholder 2"/>
          <p:cNvSpPr>
            <a:spLocks noGrp="1"/>
          </p:cNvSpPr>
          <p:nvPr>
            <p:ph idx="1" hasCustomPrompt="1"/>
          </p:nvPr>
        </p:nvSpPr>
        <p:spPr/>
        <p:txBody>
          <a:bodyPr/>
          <a:lstStyle>
            <a:lvl1pPr>
              <a:defRPr/>
            </a:lvl1pPr>
          </a:lstStyle>
          <a:p>
            <a:pPr lvl="0"/>
            <a:r>
              <a:rPr lang="en-US" dirty="0" smtClean="0"/>
              <a:t>Click to add bulleted points – First level</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Click to add header title</a:t>
            </a:r>
            <a:endParaRPr lang="en-CA" dirty="0"/>
          </a:p>
        </p:txBody>
      </p:sp>
      <p:sp>
        <p:nvSpPr>
          <p:cNvPr id="3" name="Content Placeholder 2"/>
          <p:cNvSpPr>
            <a:spLocks noGrp="1"/>
          </p:cNvSpPr>
          <p:nvPr>
            <p:ph sz="half" idx="1" hasCustomPrompt="1"/>
          </p:nvPr>
        </p:nvSpPr>
        <p:spPr>
          <a:xfrm>
            <a:off x="457200" y="980728"/>
            <a:ext cx="4038600" cy="5256584"/>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hasCustomPrompt="1"/>
          </p:nvPr>
        </p:nvSpPr>
        <p:spPr>
          <a:xfrm>
            <a:off x="4648200" y="980728"/>
            <a:ext cx="4038600" cy="5256584"/>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
        <p:nvSpPr>
          <p:cNvPr id="7" name="Slide Number Placeholder 6"/>
          <p:cNvSpPr>
            <a:spLocks noGrp="1"/>
          </p:cNvSpPr>
          <p:nvPr>
            <p:ph type="sldNum" sz="quarter" idx="12"/>
          </p:nvPr>
        </p:nvSpPr>
        <p:spPr/>
        <p:txBody>
          <a:bodyPr/>
          <a:lstStyle/>
          <a:p>
            <a:fld id="{BA2F164E-8353-4F09-A31B-F9417921337F}" type="slidenum">
              <a:rPr lang="en-CA" smtClean="0"/>
              <a:pPr/>
              <a:t>‹#›</a:t>
            </a:fld>
            <a:endParaRPr lang="en-CA" dirty="0"/>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 Pri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BA2F164E-8353-4F09-A31B-F9417921337F}" type="slidenum">
              <a:rPr lang="en-CA" smtClean="0"/>
              <a:pPr/>
              <a:t>‹#›</a:t>
            </a:fld>
            <a:endParaRPr lang="en-CA" dirty="0"/>
          </a:p>
        </p:txBody>
      </p:sp>
      <p:pic>
        <p:nvPicPr>
          <p:cNvPr id="8" name="Picture 7" descr="lines-test-5.jpg"/>
          <p:cNvPicPr>
            <a:picLocks noChangeAspect="1"/>
          </p:cNvPicPr>
          <p:nvPr userDrawn="1"/>
        </p:nvPicPr>
        <p:blipFill>
          <a:blip r:embed="rId2" cstate="print"/>
          <a:stretch>
            <a:fillRect/>
          </a:stretch>
        </p:blipFill>
        <p:spPr>
          <a:xfrm>
            <a:off x="0" y="-27384"/>
            <a:ext cx="9144000" cy="1352550"/>
          </a:xfrm>
          <a:prstGeom prst="rect">
            <a:avLst/>
          </a:prstGeom>
        </p:spPr>
      </p:pic>
      <p:sp>
        <p:nvSpPr>
          <p:cNvPr id="2" name="Title 1"/>
          <p:cNvSpPr>
            <a:spLocks noGrp="1"/>
          </p:cNvSpPr>
          <p:nvPr>
            <p:ph type="title" hasCustomPrompt="1"/>
          </p:nvPr>
        </p:nvSpPr>
        <p:spPr/>
        <p:txBody>
          <a:bodyPr/>
          <a:lstStyle>
            <a:lvl1pPr>
              <a:defRPr>
                <a:solidFill>
                  <a:srgbClr val="00274C"/>
                </a:solidFill>
              </a:defRPr>
            </a:lvl1pPr>
          </a:lstStyle>
          <a:p>
            <a:r>
              <a:rPr lang="en-US" dirty="0" smtClean="0"/>
              <a:t>Click to add header title</a:t>
            </a:r>
            <a:endParaRPr lang="en-CA" dirty="0"/>
          </a:p>
        </p:txBody>
      </p:sp>
      <p:sp>
        <p:nvSpPr>
          <p:cNvPr id="3" name="Content Placeholder 2"/>
          <p:cNvSpPr>
            <a:spLocks noGrp="1"/>
          </p:cNvSpPr>
          <p:nvPr>
            <p:ph sz="half" idx="1" hasCustomPrompt="1"/>
          </p:nvPr>
        </p:nvSpPr>
        <p:spPr>
          <a:xfrm>
            <a:off x="457200" y="980728"/>
            <a:ext cx="4038600" cy="5256584"/>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hasCustomPrompt="1"/>
          </p:nvPr>
        </p:nvSpPr>
        <p:spPr>
          <a:xfrm>
            <a:off x="4648200" y="980728"/>
            <a:ext cx="4038600" cy="5256584"/>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Only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Click to add header title</a:t>
            </a:r>
            <a:endParaRPr lang="en-CA" dirty="0"/>
          </a:p>
        </p:txBody>
      </p:sp>
      <p:sp>
        <p:nvSpPr>
          <p:cNvPr id="5" name="Slide Number Placeholder 4"/>
          <p:cNvSpPr>
            <a:spLocks noGrp="1"/>
          </p:cNvSpPr>
          <p:nvPr>
            <p:ph type="sldNum" sz="quarter" idx="12"/>
          </p:nvPr>
        </p:nvSpPr>
        <p:spPr/>
        <p:txBody>
          <a:bodyPr/>
          <a:lstStyle/>
          <a:p>
            <a:fld id="{BA2F164E-8353-4F09-A31B-F9417921337F}" type="slidenum">
              <a:rPr lang="en-CA" smtClean="0"/>
              <a:pPr/>
              <a:t>‹#›</a:t>
            </a:fld>
            <a:endParaRPr lang="en-CA" dirty="0"/>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Green C.jpg"/>
          <p:cNvPicPr>
            <a:picLocks noChangeAspect="1"/>
          </p:cNvPicPr>
          <p:nvPr/>
        </p:nvPicPr>
        <p:blipFill>
          <a:blip r:embed="rId15" cstate="print"/>
          <a:stretch>
            <a:fillRect/>
          </a:stretch>
        </p:blipFill>
        <p:spPr>
          <a:xfrm>
            <a:off x="0" y="0"/>
            <a:ext cx="9144000" cy="1314450"/>
          </a:xfrm>
          <a:prstGeom prst="rect">
            <a:avLst/>
          </a:prstGeom>
        </p:spPr>
      </p:pic>
      <p:sp>
        <p:nvSpPr>
          <p:cNvPr id="2" name="Title Placeholder 1"/>
          <p:cNvSpPr>
            <a:spLocks noGrp="1"/>
          </p:cNvSpPr>
          <p:nvPr>
            <p:ph type="title"/>
          </p:nvPr>
        </p:nvSpPr>
        <p:spPr>
          <a:xfrm>
            <a:off x="457200" y="274638"/>
            <a:ext cx="8229600" cy="562074"/>
          </a:xfrm>
          <a:prstGeom prst="rect">
            <a:avLst/>
          </a:prstGeom>
        </p:spPr>
        <p:txBody>
          <a:bodyPr vert="horz" lIns="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980728"/>
            <a:ext cx="8229600" cy="5256584"/>
          </a:xfrm>
          <a:prstGeom prst="rect">
            <a:avLst/>
          </a:prstGeom>
        </p:spPr>
        <p:txBody>
          <a:bodyPr vert="horz" lIns="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Slide Number Placeholder 5"/>
          <p:cNvSpPr>
            <a:spLocks noGrp="1"/>
          </p:cNvSpPr>
          <p:nvPr>
            <p:ph type="sldNum" sz="quarter" idx="4"/>
          </p:nvPr>
        </p:nvSpPr>
        <p:spPr>
          <a:xfrm>
            <a:off x="8100392" y="6408000"/>
            <a:ext cx="586408" cy="180000"/>
          </a:xfrm>
          <a:prstGeom prst="rect">
            <a:avLst/>
          </a:prstGeom>
        </p:spPr>
        <p:txBody>
          <a:bodyPr vert="horz" lIns="91440" tIns="45720" rIns="91440" bIns="45720" rtlCol="0" anchor="ctr"/>
          <a:lstStyle>
            <a:lvl1pPr algn="r">
              <a:defRPr sz="800" baseline="0">
                <a:solidFill>
                  <a:schemeClr val="tx1">
                    <a:tint val="75000"/>
                  </a:schemeClr>
                </a:solidFill>
                <a:latin typeface="Arial" pitchFamily="34" charset="0"/>
              </a:defRPr>
            </a:lvl1pPr>
          </a:lstStyle>
          <a:p>
            <a:fld id="{BBCCC14D-4BDC-4010-AE89-2AF03A828DE6}" type="slidenum">
              <a:rPr lang="en-CA" smtClean="0"/>
              <a:pPr/>
              <a:t>‹#›</a:t>
            </a:fld>
            <a:endParaRPr lang="en-CA" dirty="0"/>
          </a:p>
        </p:txBody>
      </p:sp>
      <p:pic>
        <p:nvPicPr>
          <p:cNvPr id="7" name="Picture 6" descr="Footer-WEW-and-Brands-Colour.png"/>
          <p:cNvPicPr>
            <a:picLocks noChangeAspect="1"/>
          </p:cNvPicPr>
          <p:nvPr/>
        </p:nvPicPr>
        <p:blipFill>
          <a:blip r:embed="rId16" cstate="print"/>
          <a:stretch>
            <a:fillRect/>
          </a:stretch>
        </p:blipFill>
        <p:spPr>
          <a:xfrm>
            <a:off x="468000" y="6408000"/>
            <a:ext cx="2920908" cy="180000"/>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80" r:id="rId2"/>
    <p:sldLayoutId id="2147483679" r:id="rId3"/>
    <p:sldLayoutId id="2147483678" r:id="rId4"/>
    <p:sldLayoutId id="2147483650" r:id="rId5"/>
    <p:sldLayoutId id="2147483673" r:id="rId6"/>
    <p:sldLayoutId id="2147483652" r:id="rId7"/>
    <p:sldLayoutId id="2147483674" r:id="rId8"/>
    <p:sldLayoutId id="2147483654" r:id="rId9"/>
    <p:sldLayoutId id="2147483675" r:id="rId10"/>
    <p:sldLayoutId id="2147483676" r:id="rId11"/>
    <p:sldLayoutId id="2147483681" r:id="rId12"/>
    <p:sldLayoutId id="2147483682" r:id="rId13"/>
  </p:sldLayoutIdLst>
  <p:transition spd="slow">
    <p:fade/>
  </p:transition>
  <p:hf hdr="0" ftr="0" dt="0"/>
  <p:txStyles>
    <p:titleStyle>
      <a:lvl1pPr algn="l" defTabSz="914400" rtl="0" eaLnBrk="1" latinLnBrk="0" hangingPunct="1">
        <a:spcBef>
          <a:spcPct val="0"/>
        </a:spcBef>
        <a:buNone/>
        <a:defRPr sz="2800" b="1" kern="1200" baseline="0">
          <a:solidFill>
            <a:schemeClr val="bg1"/>
          </a:solidFill>
          <a:latin typeface="+mj-lt"/>
          <a:ea typeface="+mj-ea"/>
          <a:cs typeface="+mj-cs"/>
        </a:defRPr>
      </a:lvl1pPr>
    </p:titleStyle>
    <p:bodyStyle>
      <a:lvl1pPr marL="185738" indent="-185738" algn="l" defTabSz="914400" rtl="0" eaLnBrk="1" latinLnBrk="0" hangingPunct="1">
        <a:spcBef>
          <a:spcPct val="20000"/>
        </a:spcBef>
        <a:buClr>
          <a:schemeClr val="tx2">
            <a:lumMod val="75000"/>
          </a:schemeClr>
        </a:buClr>
        <a:buFont typeface="Arial" pitchFamily="34" charset="0"/>
        <a:buChar char="•"/>
        <a:defRPr sz="2600" kern="1200" baseline="0">
          <a:solidFill>
            <a:srgbClr val="00274C"/>
          </a:solidFill>
          <a:latin typeface="+mn-lt"/>
          <a:ea typeface="+mn-ea"/>
          <a:cs typeface="+mn-cs"/>
        </a:defRPr>
      </a:lvl1pPr>
      <a:lvl2pPr marL="360363" indent="-177800" algn="l" defTabSz="914400" rtl="0" eaLnBrk="1" latinLnBrk="0" hangingPunct="1">
        <a:spcBef>
          <a:spcPct val="20000"/>
        </a:spcBef>
        <a:buClr>
          <a:schemeClr val="tx2">
            <a:lumMod val="75000"/>
          </a:schemeClr>
        </a:buClr>
        <a:buFont typeface="Arial" pitchFamily="34" charset="0"/>
        <a:buChar char="•"/>
        <a:defRPr sz="2200" kern="1200" baseline="0">
          <a:solidFill>
            <a:srgbClr val="455560"/>
          </a:solidFill>
          <a:latin typeface="+mn-lt"/>
          <a:ea typeface="+mn-ea"/>
          <a:cs typeface="+mn-cs"/>
        </a:defRPr>
      </a:lvl2pPr>
      <a:lvl3pPr marL="542925" indent="-176213" algn="l" defTabSz="914400" rtl="0" eaLnBrk="1" latinLnBrk="0" hangingPunct="1">
        <a:spcBef>
          <a:spcPct val="20000"/>
        </a:spcBef>
        <a:buClr>
          <a:schemeClr val="tx2">
            <a:lumMod val="75000"/>
          </a:schemeClr>
        </a:buClr>
        <a:buFont typeface="Arial" pitchFamily="34" charset="0"/>
        <a:buChar char="•"/>
        <a:defRPr sz="1800" kern="1200">
          <a:solidFill>
            <a:srgbClr val="455560"/>
          </a:solidFill>
          <a:latin typeface="+mn-lt"/>
          <a:ea typeface="+mn-ea"/>
          <a:cs typeface="+mn-cs"/>
        </a:defRPr>
      </a:lvl3pPr>
      <a:lvl4pPr marL="717550" indent="-177800" algn="l" defTabSz="914400" rtl="0" eaLnBrk="1" latinLnBrk="0" hangingPunct="1">
        <a:spcBef>
          <a:spcPct val="20000"/>
        </a:spcBef>
        <a:buClr>
          <a:schemeClr val="tx2">
            <a:lumMod val="75000"/>
          </a:schemeClr>
        </a:buClr>
        <a:buFont typeface="Arial" pitchFamily="34" charset="0"/>
        <a:buChar char="•"/>
        <a:defRPr sz="1600" kern="1200" baseline="0">
          <a:solidFill>
            <a:srgbClr val="455560"/>
          </a:solidFill>
          <a:latin typeface="+mn-lt"/>
          <a:ea typeface="+mn-ea"/>
          <a:cs typeface="+mn-cs"/>
        </a:defRPr>
      </a:lvl4pPr>
      <a:lvl5pPr marL="901700" indent="-177800" algn="l" defTabSz="914400" rtl="0" eaLnBrk="1" latinLnBrk="0" hangingPunct="1">
        <a:spcBef>
          <a:spcPct val="20000"/>
        </a:spcBef>
        <a:buClr>
          <a:schemeClr val="tx2">
            <a:lumMod val="60000"/>
            <a:lumOff val="40000"/>
          </a:schemeClr>
        </a:buClr>
        <a:buFont typeface="Arial" pitchFamily="34" charset="0"/>
        <a:buChar char="•"/>
        <a:defRPr sz="1600" kern="1200" baseline="0">
          <a:solidFill>
            <a:srgbClr val="4555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for-windows.github.io/" TargetMode="Externa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atlassian.com/git/tutorials/comparing-workflows" TargetMode="External"/><Relationship Id="rId2" Type="http://schemas.openxmlformats.org/officeDocument/2006/relationships/hyperlink" Target="http://nvie.com/posts/a-successful-git-branching-model/"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tackoverflow.com/questions/600079/is-there-any-way-to-clone-a-git-repositorys-sub-directory-only"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uperuser.com/questions/199507/how-do-i-ensure-git-doesnt-ask-me-for-my-github-username-and-password"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tackoverflow.com/questions/18216991/create-a-tag-in-github-repository" TargetMode="Externa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mailto:firstname.lastname@webtechwireless.com"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hyperlink" Target="http://stackoverflow.com/questions/1125968/force-git-to-overwrite-local-files-on-pull"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eclipsesource.com/blogs/tutorials/egit-tutorial/" TargetMode="External"/><Relationship Id="rId2" Type="http://schemas.openxmlformats.org/officeDocument/2006/relationships/hyperlink" Target="http://eclipse.github.io/" TargetMode="Externa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hyperlink" Target="https://visualstudio.github.com/" TargetMode="External"/><Relationship Id="rId2" Type="http://schemas.openxmlformats.org/officeDocument/2006/relationships/hyperlink" Target="http://michaelcrump.net/setting-up-github-to-work-with-visual-studio-2013-step-by-step/"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rogerdudler.github.io/git-guide/" TargetMode="External"/><Relationship Id="rId2" Type="http://schemas.openxmlformats.org/officeDocument/2006/relationships/hyperlink" Target="https://www.atlassian.com/git/tutorials/setting-up-a-repository" TargetMode="External"/><Relationship Id="rId1" Type="http://schemas.openxmlformats.org/officeDocument/2006/relationships/slideLayout" Target="../slideLayouts/slideLayout5.xml"/><Relationship Id="rId4" Type="http://schemas.openxmlformats.org/officeDocument/2006/relationships/hyperlink" Target="http://git-scm.com/book/en/v2/Getting-Started-Git-Basic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hyperlink" Target="mailto:whu@webtechwireless.com"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tackoverflow.com/questions/115983/how-can-i-add-an-empty-directory-to-a-git-repository"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ndpsoftware.com/git-cheatsheet.html"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Migration to </a:t>
            </a:r>
            <a:r>
              <a:rPr lang="en-US" dirty="0" err="1" smtClean="0"/>
              <a:t>GitHub</a:t>
            </a:r>
            <a:endParaRPr lang="en-US" dirty="0"/>
          </a:p>
        </p:txBody>
      </p:sp>
    </p:spTree>
    <p:extLst>
      <p:ext uri="{BB962C8B-B14F-4D97-AF65-F5344CB8AC3E}">
        <p14:creationId xmlns:p14="http://schemas.microsoft.com/office/powerpoint/2010/main" val="10093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12"/>
          </p:nvPr>
        </p:nvSpPr>
        <p:spPr/>
        <p:txBody>
          <a:bodyPr/>
          <a:lstStyle/>
          <a:p>
            <a:fld id="{BA2F164E-8353-4F09-A31B-F9417921337F}" type="slidenum">
              <a:rPr lang="en-CA" smtClean="0"/>
              <a:pPr/>
              <a:t>10</a:t>
            </a:fld>
            <a:endParaRPr lang="en-CA"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32" y="1155749"/>
            <a:ext cx="8514748" cy="4793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5878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12"/>
          </p:nvPr>
        </p:nvSpPr>
        <p:spPr/>
        <p:txBody>
          <a:bodyPr/>
          <a:lstStyle/>
          <a:p>
            <a:fld id="{BA2F164E-8353-4F09-A31B-F9417921337F}" type="slidenum">
              <a:rPr lang="en-CA" smtClean="0"/>
              <a:pPr/>
              <a:t>11</a:t>
            </a:fld>
            <a:endParaRPr lang="en-CA"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701022" cy="474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3588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for Windows Setup</a:t>
            </a:r>
            <a:endParaRPr lang="en-CA" dirty="0"/>
          </a:p>
        </p:txBody>
      </p:sp>
      <p:sp>
        <p:nvSpPr>
          <p:cNvPr id="3" name="Content Placeholder 2"/>
          <p:cNvSpPr>
            <a:spLocks noGrp="1"/>
          </p:cNvSpPr>
          <p:nvPr>
            <p:ph idx="1"/>
          </p:nvPr>
        </p:nvSpPr>
        <p:spPr/>
        <p:txBody>
          <a:bodyPr>
            <a:normAutofit/>
          </a:bodyPr>
          <a:lstStyle/>
          <a:p>
            <a:r>
              <a:rPr lang="en-US" sz="2000" dirty="0" smtClean="0"/>
              <a:t>Windows Setup</a:t>
            </a:r>
          </a:p>
          <a:p>
            <a:pPr lvl="1"/>
            <a:r>
              <a:rPr lang="en-US" sz="1600" dirty="0" smtClean="0"/>
              <a:t>Download </a:t>
            </a:r>
            <a:r>
              <a:rPr lang="en-US" sz="1600" dirty="0" err="1" smtClean="0"/>
              <a:t>Git</a:t>
            </a:r>
            <a:r>
              <a:rPr lang="en-US" sz="1600" dirty="0" smtClean="0"/>
              <a:t> </a:t>
            </a:r>
            <a:r>
              <a:rPr lang="en-US" sz="1600" dirty="0"/>
              <a:t>for Windows (</a:t>
            </a:r>
            <a:r>
              <a:rPr lang="en-US" sz="1600" dirty="0">
                <a:hlinkClick r:id="rId2"/>
              </a:rPr>
              <a:t>https://git-for-windows.github.io</a:t>
            </a:r>
            <a:r>
              <a:rPr lang="en-US" sz="1600" dirty="0" smtClean="0">
                <a:hlinkClick r:id="rId2"/>
              </a:rPr>
              <a:t>/</a:t>
            </a:r>
            <a:r>
              <a:rPr lang="en-US" sz="1600" dirty="0" smtClean="0"/>
              <a:t>) and </a:t>
            </a:r>
            <a:r>
              <a:rPr lang="en-US" sz="1600" dirty="0" err="1" smtClean="0"/>
              <a:t>TortoiseGit</a:t>
            </a:r>
            <a:endParaRPr lang="en-US" sz="1600" dirty="0" smtClean="0"/>
          </a:p>
          <a:p>
            <a:pPr lvl="1"/>
            <a:r>
              <a:rPr lang="en-US" sz="1600" dirty="0" smtClean="0"/>
              <a:t>Install “</a:t>
            </a:r>
            <a:r>
              <a:rPr lang="en-US" sz="1600" dirty="0" err="1" smtClean="0"/>
              <a:t>Git</a:t>
            </a:r>
            <a:r>
              <a:rPr lang="en-US" sz="1600" dirty="0" smtClean="0"/>
              <a:t> for Windows”</a:t>
            </a:r>
            <a:endParaRPr lang="en-US" sz="1600" dirty="0"/>
          </a:p>
          <a:p>
            <a:pPr lvl="2"/>
            <a:r>
              <a:rPr lang="en-US" sz="1200" dirty="0" smtClean="0"/>
              <a:t>Choose to install as “Administrator” ( so it will be installed under “Program File” folder, otherwise </a:t>
            </a:r>
            <a:r>
              <a:rPr lang="en-US" sz="1200" dirty="0" err="1" smtClean="0"/>
              <a:t>Git</a:t>
            </a:r>
            <a:r>
              <a:rPr lang="en-US" sz="1200" dirty="0" smtClean="0"/>
              <a:t> will be installed under your account )</a:t>
            </a:r>
          </a:p>
          <a:p>
            <a:pPr lvl="2"/>
            <a:r>
              <a:rPr lang="en-US" sz="1200" dirty="0" smtClean="0"/>
              <a:t>During the installation, please choose following option</a:t>
            </a:r>
          </a:p>
          <a:p>
            <a:pPr marL="182563" lvl="1" indent="0">
              <a:buNone/>
            </a:pPr>
            <a:endParaRPr lang="en-CA" sz="16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12</a:t>
            </a:fld>
            <a:endParaRPr lang="en-CA"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56681"/>
            <a:ext cx="3324176" cy="228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220" y="3222216"/>
            <a:ext cx="3306980" cy="21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4299790"/>
            <a:ext cx="3495278" cy="20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741898"/>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185738" lvl="1" indent="-185738"/>
            <a:r>
              <a:rPr lang="en-US" sz="1600" dirty="0"/>
              <a:t>Verify installation</a:t>
            </a:r>
          </a:p>
          <a:p>
            <a:pPr marL="368300" lvl="2" indent="-185738"/>
            <a:r>
              <a:rPr lang="en-US" sz="1200" dirty="0"/>
              <a:t>Open “Command Prompt”</a:t>
            </a:r>
          </a:p>
          <a:p>
            <a:pPr marL="368300" lvl="2" indent="-185738"/>
            <a:r>
              <a:rPr lang="en-US" sz="1200" dirty="0"/>
              <a:t>Type “</a:t>
            </a:r>
            <a:r>
              <a:rPr lang="en-US" sz="1200" dirty="0" err="1"/>
              <a:t>git</a:t>
            </a:r>
            <a:r>
              <a:rPr lang="en-US" sz="1200" dirty="0"/>
              <a:t> –version” to check </a:t>
            </a:r>
            <a:r>
              <a:rPr lang="en-US" sz="1200" dirty="0" err="1"/>
              <a:t>Git</a:t>
            </a:r>
            <a:r>
              <a:rPr lang="en-US" sz="1200" dirty="0"/>
              <a:t> path is configured</a:t>
            </a:r>
          </a:p>
          <a:p>
            <a:pPr marL="185738" lvl="1" indent="-185738"/>
            <a:r>
              <a:rPr lang="en-US" sz="1600" dirty="0"/>
              <a:t>Install </a:t>
            </a:r>
            <a:r>
              <a:rPr lang="en-US" sz="1600" dirty="0" err="1" smtClean="0"/>
              <a:t>TortoiseGit</a:t>
            </a:r>
            <a:endParaRPr lang="en-US" sz="16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13</a:t>
            </a:fld>
            <a:endParaRPr lang="en-CA" dirty="0"/>
          </a:p>
        </p:txBody>
      </p:sp>
    </p:spTree>
    <p:extLst>
      <p:ext uri="{BB962C8B-B14F-4D97-AF65-F5344CB8AC3E}">
        <p14:creationId xmlns:p14="http://schemas.microsoft.com/office/powerpoint/2010/main" val="134000660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with </a:t>
            </a:r>
            <a:r>
              <a:rPr lang="en-US" dirty="0" err="1" smtClean="0"/>
              <a:t>Git</a:t>
            </a:r>
            <a:endParaRPr lang="en-CA" dirty="0"/>
          </a:p>
        </p:txBody>
      </p:sp>
      <p:sp>
        <p:nvSpPr>
          <p:cNvPr id="3" name="Content Placeholder 2"/>
          <p:cNvSpPr>
            <a:spLocks noGrp="1"/>
          </p:cNvSpPr>
          <p:nvPr>
            <p:ph idx="1"/>
          </p:nvPr>
        </p:nvSpPr>
        <p:spPr/>
        <p:txBody>
          <a:bodyPr/>
          <a:lstStyle/>
          <a:p>
            <a:r>
              <a:rPr lang="en-US" dirty="0" smtClean="0"/>
              <a:t>Please read following tutorial for workflow in </a:t>
            </a:r>
            <a:r>
              <a:rPr lang="en-US" dirty="0" err="1" smtClean="0"/>
              <a:t>Git</a:t>
            </a:r>
            <a:endParaRPr lang="en-US" dirty="0" smtClean="0"/>
          </a:p>
          <a:p>
            <a:endParaRPr lang="en-US" dirty="0"/>
          </a:p>
          <a:p>
            <a:pPr lvl="1"/>
            <a:r>
              <a:rPr lang="en-CA" dirty="0"/>
              <a:t>A successful Git branching </a:t>
            </a:r>
            <a:r>
              <a:rPr lang="en-CA" dirty="0" smtClean="0"/>
              <a:t>model ( </a:t>
            </a:r>
            <a:r>
              <a:rPr lang="en-CA" dirty="0" smtClean="0">
                <a:hlinkClick r:id="rId2"/>
              </a:rPr>
              <a:t>http</a:t>
            </a:r>
            <a:r>
              <a:rPr lang="en-CA" dirty="0">
                <a:hlinkClick r:id="rId2"/>
              </a:rPr>
              <a:t>://nvie.com/posts/a-successful-git-branching-model</a:t>
            </a:r>
            <a:r>
              <a:rPr lang="en-CA" dirty="0" smtClean="0">
                <a:hlinkClick r:id="rId2"/>
              </a:rPr>
              <a:t>/</a:t>
            </a:r>
            <a:r>
              <a:rPr lang="en-CA" dirty="0" smtClean="0"/>
              <a:t> )</a:t>
            </a:r>
          </a:p>
          <a:p>
            <a:pPr lvl="1"/>
            <a:endParaRPr lang="en-US" dirty="0"/>
          </a:p>
          <a:p>
            <a:pPr lvl="1"/>
            <a:r>
              <a:rPr lang="en-US" dirty="0" smtClean="0"/>
              <a:t>Compare working flow </a:t>
            </a:r>
            <a:r>
              <a:rPr lang="en-US" dirty="0"/>
              <a:t>(</a:t>
            </a:r>
            <a:r>
              <a:rPr lang="en-US" dirty="0">
                <a:hlinkClick r:id="rId3"/>
              </a:rPr>
              <a:t>https://</a:t>
            </a:r>
            <a:r>
              <a:rPr lang="en-US" dirty="0" smtClean="0">
                <a:hlinkClick r:id="rId3"/>
              </a:rPr>
              <a:t>www.atlassian.com/git/tutorials/comparing-workflows</a:t>
            </a:r>
            <a:r>
              <a:rPr lang="en-US" dirty="0" smtClean="0"/>
              <a:t> )</a:t>
            </a:r>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14</a:t>
            </a:fld>
            <a:endParaRPr lang="en-CA" dirty="0"/>
          </a:p>
        </p:txBody>
      </p:sp>
    </p:spTree>
    <p:extLst>
      <p:ext uri="{BB962C8B-B14F-4D97-AF65-F5344CB8AC3E}">
        <p14:creationId xmlns:p14="http://schemas.microsoft.com/office/powerpoint/2010/main" val="374700233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Use Cases</a:t>
            </a:r>
            <a:endParaRPr lang="en-CA" dirty="0"/>
          </a:p>
        </p:txBody>
      </p:sp>
      <p:sp>
        <p:nvSpPr>
          <p:cNvPr id="3" name="Content Placeholder 2"/>
          <p:cNvSpPr>
            <a:spLocks noGrp="1"/>
          </p:cNvSpPr>
          <p:nvPr>
            <p:ph idx="1"/>
          </p:nvPr>
        </p:nvSpPr>
        <p:spPr>
          <a:xfrm>
            <a:off x="467544" y="1124744"/>
            <a:ext cx="8229600" cy="4896544"/>
          </a:xfrm>
          <a:scene3d>
            <a:camera prst="orthographicFront"/>
            <a:lightRig rig="threePt" dir="t"/>
          </a:scene3d>
          <a:sp3d>
            <a:bevelT/>
          </a:sp3d>
        </p:spPr>
        <p:txBody>
          <a:bodyPr>
            <a:normAutofit/>
          </a:bodyPr>
          <a:lstStyle/>
          <a:p>
            <a:r>
              <a:rPr lang="en-US" sz="2000" dirty="0" smtClean="0"/>
              <a:t>Checkout working copy of existing repository from </a:t>
            </a:r>
            <a:r>
              <a:rPr lang="en-US" sz="2000" dirty="0" err="1" smtClean="0"/>
              <a:t>GitHub</a:t>
            </a:r>
            <a:endParaRPr lang="en-US" sz="2000" dirty="0" smtClean="0"/>
          </a:p>
          <a:p>
            <a:endParaRPr lang="en-US" sz="2000" dirty="0" smtClean="0"/>
          </a:p>
          <a:p>
            <a:endParaRPr lang="en-US" dirty="0" smtClean="0"/>
          </a:p>
          <a:p>
            <a:endParaRPr lang="en-US" sz="2000" dirty="0" smtClean="0"/>
          </a:p>
          <a:p>
            <a:endParaRPr lang="en-US" sz="2000" dirty="0"/>
          </a:p>
          <a:p>
            <a:endParaRPr lang="en-US" sz="2000" dirty="0"/>
          </a:p>
          <a:p>
            <a:r>
              <a:rPr lang="en-US" sz="2000" dirty="0"/>
              <a:t>Checkout selected </a:t>
            </a:r>
            <a:r>
              <a:rPr lang="en-US" sz="2000" dirty="0" smtClean="0"/>
              <a:t>directory(files) </a:t>
            </a:r>
            <a:r>
              <a:rPr lang="en-US" sz="2000" dirty="0"/>
              <a:t>only (sparse checkout )</a:t>
            </a:r>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15</a:t>
            </a:fld>
            <a:endParaRPr lang="en-CA" dirty="0"/>
          </a:p>
        </p:txBody>
      </p:sp>
      <p:sp>
        <p:nvSpPr>
          <p:cNvPr id="6" name="TextBox 5"/>
          <p:cNvSpPr txBox="1"/>
          <p:nvPr/>
        </p:nvSpPr>
        <p:spPr>
          <a:xfrm>
            <a:off x="683568" y="1700808"/>
            <a:ext cx="5760640" cy="507831"/>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cd &lt;your working </a:t>
            </a:r>
            <a:r>
              <a:rPr lang="en-CA" sz="900" dirty="0" err="1" smtClean="0">
                <a:solidFill>
                  <a:srgbClr val="FFFF00"/>
                </a:solidFill>
                <a:latin typeface="Courier New" pitchFamily="49" charset="0"/>
                <a:cs typeface="Courier New" pitchFamily="49" charset="0"/>
              </a:rPr>
              <a:t>dir</a:t>
            </a:r>
            <a:r>
              <a:rPr lang="en-CA" sz="900" dirty="0" smtClean="0">
                <a:solidFill>
                  <a:srgbClr val="FFFF00"/>
                </a:solidFill>
                <a:latin typeface="Courier New" pitchFamily="49" charset="0"/>
                <a:cs typeface="Courier New" pitchFamily="49" charset="0"/>
              </a:rPr>
              <a:t>&gt;</a:t>
            </a:r>
          </a:p>
          <a:p>
            <a:pPr marL="185738" lvl="1" indent="-185738"/>
            <a:endParaRPr lang="en-CA" sz="900" dirty="0" smtClean="0">
              <a:solidFill>
                <a:srgbClr val="FFFF00"/>
              </a:solidFill>
              <a:latin typeface="Courier New" pitchFamily="49" charset="0"/>
              <a:cs typeface="Courier New" pitchFamily="49" charset="0"/>
            </a:endParaRPr>
          </a:p>
          <a:p>
            <a:pPr marL="185738" lvl="1" indent="-185738"/>
            <a:r>
              <a:rPr lang="en-CA" sz="900" dirty="0" smtClean="0">
                <a:solidFill>
                  <a:srgbClr val="FFFF00"/>
                </a:solidFill>
                <a:latin typeface="Courier New" pitchFamily="49" charset="0"/>
                <a:cs typeface="Courier New" pitchFamily="49" charset="0"/>
              </a:rPr>
              <a:t>git </a:t>
            </a:r>
            <a:r>
              <a:rPr lang="en-CA" sz="900" dirty="0">
                <a:solidFill>
                  <a:srgbClr val="FFFF00"/>
                </a:solidFill>
                <a:latin typeface="Courier New" pitchFamily="49" charset="0"/>
                <a:cs typeface="Courier New" pitchFamily="49" charset="0"/>
              </a:rPr>
              <a:t>clone https://github.com/bsmwireless/REPOSITORY-Name.git</a:t>
            </a:r>
            <a:endParaRPr lang="en-US" sz="900" dirty="0">
              <a:solidFill>
                <a:srgbClr val="FFFF00"/>
              </a:solidFill>
              <a:latin typeface="Courier New" pitchFamily="49" charset="0"/>
              <a:cs typeface="Courier New" pitchFamily="49" charset="0"/>
            </a:endParaRPr>
          </a:p>
        </p:txBody>
      </p:sp>
      <p:sp>
        <p:nvSpPr>
          <p:cNvPr id="8" name="TextBox 7"/>
          <p:cNvSpPr txBox="1"/>
          <p:nvPr/>
        </p:nvSpPr>
        <p:spPr>
          <a:xfrm>
            <a:off x="713681" y="4424372"/>
            <a:ext cx="5976664" cy="738664"/>
          </a:xfrm>
          <a:prstGeom prst="rect">
            <a:avLst/>
          </a:prstGeom>
          <a:solidFill>
            <a:schemeClr val="tx2">
              <a:lumMod val="20000"/>
              <a:lumOff val="80000"/>
            </a:schemeClr>
          </a:solidFill>
        </p:spPr>
        <p:txBody>
          <a:bodyPr wrap="square" rtlCol="0">
            <a:spAutoFit/>
          </a:bodyPr>
          <a:lstStyle/>
          <a:p>
            <a:endParaRPr lang="en-US" sz="1050" dirty="0" smtClean="0"/>
          </a:p>
          <a:p>
            <a:r>
              <a:rPr lang="en-US" sz="1050" dirty="0" smtClean="0"/>
              <a:t>Check Answer from:  </a:t>
            </a:r>
            <a:r>
              <a:rPr lang="en-US" sz="1050" dirty="0" smtClean="0">
                <a:hlinkClick r:id="rId2"/>
              </a:rPr>
              <a:t>http</a:t>
            </a:r>
            <a:r>
              <a:rPr lang="en-US" sz="1050" dirty="0">
                <a:hlinkClick r:id="rId2"/>
              </a:rPr>
              <a:t>://</a:t>
            </a:r>
            <a:r>
              <a:rPr lang="en-US" sz="1050" dirty="0" smtClean="0">
                <a:hlinkClick r:id="rId2"/>
              </a:rPr>
              <a:t>stackoverflow.com/questions/600079/is-there-any-way-to-clone-a-git-repositorys-sub-directory-only</a:t>
            </a:r>
            <a:endParaRPr lang="en-US" sz="1050" dirty="0"/>
          </a:p>
          <a:p>
            <a:endParaRPr lang="en-US" sz="1050" dirty="0"/>
          </a:p>
        </p:txBody>
      </p:sp>
    </p:spTree>
    <p:extLst>
      <p:ext uri="{BB962C8B-B14F-4D97-AF65-F5344CB8AC3E}">
        <p14:creationId xmlns:p14="http://schemas.microsoft.com/office/powerpoint/2010/main" val="2571865806"/>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a:xfrm>
            <a:off x="457200" y="980728"/>
            <a:ext cx="8229600" cy="4968552"/>
          </a:xfrm>
        </p:spPr>
        <p:txBody>
          <a:bodyPr/>
          <a:lstStyle/>
          <a:p>
            <a:r>
              <a:rPr lang="en-US" sz="2000" dirty="0"/>
              <a:t>Create new project and upload to </a:t>
            </a:r>
            <a:r>
              <a:rPr lang="en-US" sz="2000" dirty="0" err="1" smtClean="0"/>
              <a:t>GitHub</a:t>
            </a:r>
            <a:endParaRPr lang="en-US" sz="2000" dirty="0" smtClean="0"/>
          </a:p>
          <a:p>
            <a:pPr marL="525463" lvl="1" indent="-342900">
              <a:buFont typeface="+mj-lt"/>
              <a:buAutoNum type="arabicPeriod"/>
            </a:pPr>
            <a:r>
              <a:rPr lang="en-US" sz="1600" dirty="0" smtClean="0"/>
              <a:t>Create a new repository on </a:t>
            </a:r>
            <a:r>
              <a:rPr lang="en-US" sz="1600" dirty="0" err="1" smtClean="0"/>
              <a:t>GitHub</a:t>
            </a:r>
            <a:endParaRPr lang="en-US" sz="1600" dirty="0" smtClean="0"/>
          </a:p>
          <a:p>
            <a:pPr marL="525463" lvl="1" indent="-342900">
              <a:buFont typeface="+mj-lt"/>
              <a:buAutoNum type="arabicPeriod"/>
            </a:pPr>
            <a:r>
              <a:rPr lang="en-US" sz="1600" dirty="0" smtClean="0"/>
              <a:t>Prepare your local project repository</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r>
              <a:rPr lang="en-US" sz="1600" dirty="0" smtClean="0"/>
              <a:t>Add files to local repository</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Push to </a:t>
            </a:r>
            <a:r>
              <a:rPr lang="en-US" sz="1600" dirty="0" err="1" smtClean="0"/>
              <a:t>GitHub</a:t>
            </a:r>
            <a:endParaRPr lang="en-US" sz="1600" dirty="0"/>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16</a:t>
            </a:fld>
            <a:endParaRPr lang="en-CA" dirty="0"/>
          </a:p>
        </p:txBody>
      </p:sp>
      <p:sp>
        <p:nvSpPr>
          <p:cNvPr id="7" name="TextBox 6"/>
          <p:cNvSpPr txBox="1"/>
          <p:nvPr/>
        </p:nvSpPr>
        <p:spPr>
          <a:xfrm>
            <a:off x="971600" y="2060848"/>
            <a:ext cx="5760640" cy="507831"/>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cd &lt;your working </a:t>
            </a:r>
            <a:r>
              <a:rPr lang="en-CA" sz="900" dirty="0" err="1" smtClean="0">
                <a:solidFill>
                  <a:srgbClr val="FFFF00"/>
                </a:solidFill>
                <a:latin typeface="Courier New" pitchFamily="49" charset="0"/>
                <a:cs typeface="Courier New" pitchFamily="49" charset="0"/>
              </a:rPr>
              <a:t>dir</a:t>
            </a:r>
            <a:r>
              <a:rPr lang="en-CA" sz="900" dirty="0" smtClean="0">
                <a:solidFill>
                  <a:srgbClr val="FFFF00"/>
                </a:solidFill>
                <a:latin typeface="Courier New" pitchFamily="49" charset="0"/>
                <a:cs typeface="Courier New" pitchFamily="49" charset="0"/>
              </a:rPr>
              <a:t>&gt;</a:t>
            </a:r>
          </a:p>
          <a:p>
            <a:pPr marL="185738" lvl="1" indent="-185738"/>
            <a:endParaRPr lang="en-CA" sz="900" dirty="0" smtClean="0">
              <a:solidFill>
                <a:srgbClr val="FFFF00"/>
              </a:solidFill>
              <a:latin typeface="Courier New" pitchFamily="49" charset="0"/>
              <a:cs typeface="Courier New" pitchFamily="49" charset="0"/>
            </a:endParaRPr>
          </a:p>
          <a:p>
            <a:pPr marL="185738" lvl="1" indent="-185738"/>
            <a:r>
              <a:rPr lang="en-CA" sz="900" dirty="0" smtClean="0">
                <a:solidFill>
                  <a:srgbClr val="FFFF00"/>
                </a:solidFill>
                <a:latin typeface="Courier New" pitchFamily="49" charset="0"/>
                <a:cs typeface="Courier New" pitchFamily="49" charset="0"/>
              </a:rPr>
              <a:t>git </a:t>
            </a:r>
            <a:r>
              <a:rPr lang="en-CA" sz="900" dirty="0" err="1" smtClean="0">
                <a:solidFill>
                  <a:srgbClr val="FFFF00"/>
                </a:solidFill>
                <a:latin typeface="Courier New" pitchFamily="49" charset="0"/>
                <a:cs typeface="Courier New" pitchFamily="49" charset="0"/>
              </a:rPr>
              <a:t>init</a:t>
            </a:r>
            <a:endParaRPr lang="en-US" sz="900" dirty="0">
              <a:solidFill>
                <a:srgbClr val="FFFF00"/>
              </a:solidFill>
              <a:latin typeface="Courier New" pitchFamily="49" charset="0"/>
              <a:cs typeface="Courier New" pitchFamily="49" charset="0"/>
            </a:endParaRPr>
          </a:p>
        </p:txBody>
      </p:sp>
      <p:sp>
        <p:nvSpPr>
          <p:cNvPr id="8" name="TextBox 7"/>
          <p:cNvSpPr txBox="1"/>
          <p:nvPr/>
        </p:nvSpPr>
        <p:spPr>
          <a:xfrm>
            <a:off x="971600" y="3137193"/>
            <a:ext cx="5760640" cy="507831"/>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add .</a:t>
            </a:r>
            <a:endParaRPr lang="en-CA" sz="900" dirty="0" smtClean="0">
              <a:solidFill>
                <a:srgbClr val="FFFF00"/>
              </a:solidFill>
              <a:latin typeface="Courier New" pitchFamily="49" charset="0"/>
              <a:cs typeface="Courier New" pitchFamily="49" charset="0"/>
            </a:endParaRPr>
          </a:p>
          <a:p>
            <a:pPr marL="185738" lvl="1" indent="-185738"/>
            <a:endParaRPr lang="en-CA" sz="900" dirty="0" smtClean="0">
              <a:solidFill>
                <a:srgbClr val="FFFF00"/>
              </a:solidFill>
              <a:latin typeface="Courier New" pitchFamily="49" charset="0"/>
              <a:cs typeface="Courier New" pitchFamily="49" charset="0"/>
            </a:endParaRPr>
          </a:p>
          <a:p>
            <a:pPr marL="185738" lvl="1" indent="-185738"/>
            <a:r>
              <a:rPr lang="en-CA" sz="900" dirty="0" smtClean="0">
                <a:solidFill>
                  <a:srgbClr val="FFFF00"/>
                </a:solidFill>
                <a:latin typeface="Courier New" pitchFamily="49" charset="0"/>
                <a:cs typeface="Courier New" pitchFamily="49" charset="0"/>
              </a:rPr>
              <a:t>git commit –m “comments for the commit”</a:t>
            </a:r>
            <a:endParaRPr lang="en-US" sz="900" dirty="0">
              <a:solidFill>
                <a:srgbClr val="FFFF00"/>
              </a:solidFill>
              <a:latin typeface="Courier New" pitchFamily="49" charset="0"/>
              <a:cs typeface="Courier New" pitchFamily="49" charset="0"/>
            </a:endParaRPr>
          </a:p>
        </p:txBody>
      </p:sp>
      <p:sp>
        <p:nvSpPr>
          <p:cNvPr id="9" name="TextBox 8"/>
          <p:cNvSpPr txBox="1"/>
          <p:nvPr/>
        </p:nvSpPr>
        <p:spPr>
          <a:xfrm>
            <a:off x="996777" y="4149080"/>
            <a:ext cx="5760640" cy="507831"/>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latin typeface="Courier New" pitchFamily="49" charset="0"/>
                <a:cs typeface="Courier New" pitchFamily="49" charset="0"/>
              </a:rPr>
              <a:t>git remote add origin https://github.com/bsmwireless</a:t>
            </a:r>
            <a:r>
              <a:rPr lang="en-CA" sz="900" dirty="0" smtClean="0">
                <a:solidFill>
                  <a:srgbClr val="FFFF00"/>
                </a:solidFill>
                <a:latin typeface="Courier New" pitchFamily="49" charset="0"/>
                <a:cs typeface="Courier New" pitchFamily="49" charset="0"/>
              </a:rPr>
              <a:t>/&lt;Repository-Name&gt;.git</a:t>
            </a:r>
          </a:p>
          <a:p>
            <a:pPr marL="185738" lvl="1" indent="-185738"/>
            <a:endParaRPr lang="en-CA" sz="900" dirty="0" smtClean="0">
              <a:solidFill>
                <a:srgbClr val="FFFF00"/>
              </a:solidFill>
              <a:latin typeface="Courier New" pitchFamily="49" charset="0"/>
              <a:cs typeface="Courier New" pitchFamily="49" charset="0"/>
            </a:endParaRPr>
          </a:p>
          <a:p>
            <a:pPr marL="185738" lvl="1" indent="-185738"/>
            <a:r>
              <a:rPr lang="en-CA" sz="900" dirty="0" smtClean="0">
                <a:solidFill>
                  <a:srgbClr val="FFFF00"/>
                </a:solidFill>
                <a:latin typeface="Courier New" pitchFamily="49" charset="0"/>
                <a:cs typeface="Courier New" pitchFamily="49" charset="0"/>
              </a:rPr>
              <a:t>git push origin master</a:t>
            </a:r>
            <a:endParaRPr lang="en-US"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400505687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normAutofit/>
          </a:bodyPr>
          <a:lstStyle/>
          <a:p>
            <a:r>
              <a:rPr lang="en-US" sz="2000" dirty="0"/>
              <a:t>Modify files, Commit changes and Push to </a:t>
            </a:r>
            <a:r>
              <a:rPr lang="en-US" sz="2000" dirty="0" err="1" smtClean="0"/>
              <a:t>GitHub</a:t>
            </a:r>
            <a:endParaRPr lang="en-US" sz="2000" dirty="0" smtClean="0"/>
          </a:p>
          <a:p>
            <a:pPr marL="525463" lvl="1" indent="-342900">
              <a:buFont typeface="+mj-lt"/>
              <a:buAutoNum type="arabicPeriod"/>
            </a:pPr>
            <a:r>
              <a:rPr lang="en-US" sz="1600" dirty="0" smtClean="0"/>
              <a:t>Add changes in specified file or files of directory to stage</a:t>
            </a:r>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endParaRPr lang="en-US" sz="1600" dirty="0"/>
          </a:p>
          <a:p>
            <a:pPr marL="525463" lvl="1" indent="-342900">
              <a:buFont typeface="+mj-lt"/>
              <a:buAutoNum type="arabicPeriod"/>
            </a:pPr>
            <a:r>
              <a:rPr lang="en-US" sz="1600" dirty="0" smtClean="0"/>
              <a:t>Check file status before Commit</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Commit changes to local repository</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Push changes to </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Pull updates then Push ( ensure you get most-to-update version)</a:t>
            </a:r>
            <a:endParaRPr lang="en-CA" sz="16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17</a:t>
            </a:fld>
            <a:endParaRPr lang="en-CA" dirty="0"/>
          </a:p>
        </p:txBody>
      </p:sp>
      <p:sp>
        <p:nvSpPr>
          <p:cNvPr id="5" name="TextBox 4"/>
          <p:cNvSpPr txBox="1"/>
          <p:nvPr/>
        </p:nvSpPr>
        <p:spPr>
          <a:xfrm>
            <a:off x="827584" y="1700808"/>
            <a:ext cx="5760640" cy="646331"/>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add &lt;file&gt;</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add &lt;directory&gt;</a:t>
            </a:r>
            <a:endParaRPr lang="en-CA" sz="900" dirty="0" smtClean="0">
              <a:solidFill>
                <a:srgbClr val="FFFF00"/>
              </a:solidFill>
              <a:latin typeface="Courier New" pitchFamily="49" charset="0"/>
              <a:cs typeface="Courier New" pitchFamily="49" charset="0"/>
            </a:endParaRPr>
          </a:p>
          <a:p>
            <a:pPr marL="185738" lvl="1" indent="-185738"/>
            <a:endParaRPr lang="en-CA" sz="900" dirty="0" smtClean="0">
              <a:solidFill>
                <a:srgbClr val="FFFF00"/>
              </a:solidFill>
              <a:latin typeface="Courier New" pitchFamily="49" charset="0"/>
              <a:cs typeface="Courier New" pitchFamily="49" charset="0"/>
            </a:endParaRPr>
          </a:p>
        </p:txBody>
      </p:sp>
      <p:sp>
        <p:nvSpPr>
          <p:cNvPr id="6" name="TextBox 5"/>
          <p:cNvSpPr txBox="1"/>
          <p:nvPr/>
        </p:nvSpPr>
        <p:spPr>
          <a:xfrm>
            <a:off x="899592" y="2982144"/>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git status</a:t>
            </a:r>
            <a:endParaRPr lang="en-US" sz="900" dirty="0">
              <a:solidFill>
                <a:srgbClr val="FFFF00"/>
              </a:solidFill>
              <a:latin typeface="Courier New" pitchFamily="49" charset="0"/>
              <a:cs typeface="Courier New" pitchFamily="49" charset="0"/>
            </a:endParaRPr>
          </a:p>
        </p:txBody>
      </p:sp>
      <p:sp>
        <p:nvSpPr>
          <p:cNvPr id="7" name="TextBox 6"/>
          <p:cNvSpPr txBox="1"/>
          <p:nvPr/>
        </p:nvSpPr>
        <p:spPr>
          <a:xfrm>
            <a:off x="899592" y="3815655"/>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git commit –m “comments for the commit”</a:t>
            </a:r>
            <a:endParaRPr lang="en-US" sz="900" dirty="0">
              <a:solidFill>
                <a:srgbClr val="FFFF00"/>
              </a:solidFill>
              <a:latin typeface="Courier New" pitchFamily="49" charset="0"/>
              <a:cs typeface="Courier New" pitchFamily="49" charset="0"/>
            </a:endParaRPr>
          </a:p>
        </p:txBody>
      </p:sp>
      <p:sp>
        <p:nvSpPr>
          <p:cNvPr id="8" name="TextBox 7"/>
          <p:cNvSpPr txBox="1"/>
          <p:nvPr/>
        </p:nvSpPr>
        <p:spPr>
          <a:xfrm>
            <a:off x="899592" y="465313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git push </a:t>
            </a:r>
            <a:r>
              <a:rPr lang="en-CA" sz="900" dirty="0" err="1" smtClean="0">
                <a:solidFill>
                  <a:srgbClr val="FFFF00"/>
                </a:solidFill>
                <a:latin typeface="Courier New" pitchFamily="49" charset="0"/>
                <a:cs typeface="Courier New" pitchFamily="49" charset="0"/>
              </a:rPr>
              <a:t>orgin</a:t>
            </a:r>
            <a:r>
              <a:rPr lang="en-CA" sz="900" dirty="0" smtClean="0">
                <a:solidFill>
                  <a:srgbClr val="FFFF00"/>
                </a:solidFill>
                <a:latin typeface="Courier New" pitchFamily="49" charset="0"/>
                <a:cs typeface="Courier New" pitchFamily="49" charset="0"/>
              </a:rPr>
              <a:t> master</a:t>
            </a:r>
            <a:endParaRPr lang="en-US" sz="900" dirty="0">
              <a:solidFill>
                <a:srgbClr val="FFFF00"/>
              </a:solidFill>
              <a:latin typeface="Courier New" pitchFamily="49" charset="0"/>
              <a:cs typeface="Courier New" pitchFamily="49" charset="0"/>
            </a:endParaRPr>
          </a:p>
        </p:txBody>
      </p:sp>
      <p:sp>
        <p:nvSpPr>
          <p:cNvPr id="9" name="TextBox 8"/>
          <p:cNvSpPr txBox="1"/>
          <p:nvPr/>
        </p:nvSpPr>
        <p:spPr>
          <a:xfrm>
            <a:off x="899592" y="5589240"/>
            <a:ext cx="5760640" cy="3693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git pull –rebase</a:t>
            </a:r>
          </a:p>
          <a:p>
            <a:pPr marL="185738" lvl="1" indent="-185738"/>
            <a:r>
              <a:rPr lang="en-CA" sz="900" dirty="0" smtClean="0">
                <a:solidFill>
                  <a:srgbClr val="FFFF00"/>
                </a:solidFill>
                <a:latin typeface="Courier New" pitchFamily="49" charset="0"/>
                <a:cs typeface="Courier New" pitchFamily="49" charset="0"/>
              </a:rPr>
              <a:t>git push </a:t>
            </a:r>
            <a:r>
              <a:rPr lang="en-CA" sz="900" dirty="0" err="1" smtClean="0">
                <a:solidFill>
                  <a:srgbClr val="FFFF00"/>
                </a:solidFill>
                <a:latin typeface="Courier New" pitchFamily="49" charset="0"/>
                <a:cs typeface="Courier New" pitchFamily="49" charset="0"/>
              </a:rPr>
              <a:t>orgin</a:t>
            </a:r>
            <a:r>
              <a:rPr lang="en-CA" sz="900" dirty="0" smtClean="0">
                <a:solidFill>
                  <a:srgbClr val="FFFF00"/>
                </a:solidFill>
                <a:latin typeface="Courier New" pitchFamily="49" charset="0"/>
                <a:cs typeface="Courier New" pitchFamily="49" charset="0"/>
              </a:rPr>
              <a:t> master</a:t>
            </a:r>
            <a:endParaRPr lang="en-US"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2405274220"/>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US" sz="2000" dirty="0"/>
              <a:t>Get old version files</a:t>
            </a:r>
          </a:p>
          <a:p>
            <a:pPr marL="639763" lvl="1" indent="-457200">
              <a:buFont typeface="+mj-lt"/>
              <a:buAutoNum type="arabicPeriod"/>
            </a:pPr>
            <a:r>
              <a:rPr lang="en-US" sz="1600" dirty="0"/>
              <a:t>Check commit history to get commit </a:t>
            </a:r>
            <a:r>
              <a:rPr lang="en-US" sz="1600" dirty="0" smtClean="0"/>
              <a:t>id</a:t>
            </a:r>
          </a:p>
          <a:p>
            <a:pPr marL="639763" lvl="1" indent="-457200">
              <a:buFont typeface="+mj-lt"/>
              <a:buAutoNum type="arabicPeriod"/>
            </a:pPr>
            <a:r>
              <a:rPr lang="en-US" sz="1600" dirty="0" smtClean="0"/>
              <a:t>Check out </a:t>
            </a:r>
            <a:r>
              <a:rPr lang="en-US" sz="1600" dirty="0"/>
              <a:t>the selected file from that commit to working copy</a:t>
            </a:r>
          </a:p>
          <a:p>
            <a:pPr marL="639763" lvl="1" indent="-457200">
              <a:buFont typeface="+mj-lt"/>
              <a:buAutoNum type="arabicPeriod"/>
            </a:pPr>
            <a:endParaRPr lang="en-US" dirty="0" smtClean="0"/>
          </a:p>
          <a:p>
            <a:endParaRPr lang="en-US" dirty="0"/>
          </a:p>
          <a:p>
            <a:endParaRPr lang="en-US" dirty="0" smtClean="0"/>
          </a:p>
          <a:p>
            <a:r>
              <a:rPr lang="en-US" sz="2000" dirty="0" smtClean="0"/>
              <a:t>Combine multiple changes into one commit</a:t>
            </a:r>
          </a:p>
          <a:p>
            <a:pPr lvl="1"/>
            <a:r>
              <a:rPr lang="en-CA" sz="1600" dirty="0"/>
              <a:t>It lets you combine staged changes with the previous commit instead of committing it as an entirely new snapshot. It can also be used to simply edit the previous commit message </a:t>
            </a:r>
            <a:r>
              <a:rPr lang="en-CA" sz="1600" dirty="0" smtClean="0"/>
              <a:t>without </a:t>
            </a:r>
            <a:r>
              <a:rPr lang="en-CA" sz="1600" dirty="0"/>
              <a:t>changing its snapshot.</a:t>
            </a:r>
          </a:p>
        </p:txBody>
      </p:sp>
      <p:sp>
        <p:nvSpPr>
          <p:cNvPr id="4" name="Slide Number Placeholder 3"/>
          <p:cNvSpPr>
            <a:spLocks noGrp="1"/>
          </p:cNvSpPr>
          <p:nvPr>
            <p:ph type="sldNum" sz="quarter" idx="12"/>
          </p:nvPr>
        </p:nvSpPr>
        <p:spPr/>
        <p:txBody>
          <a:bodyPr/>
          <a:lstStyle/>
          <a:p>
            <a:fld id="{BA2F164E-8353-4F09-A31B-F9417921337F}" type="slidenum">
              <a:rPr lang="en-CA" smtClean="0"/>
              <a:pPr/>
              <a:t>18</a:t>
            </a:fld>
            <a:endParaRPr lang="en-CA" dirty="0"/>
          </a:p>
        </p:txBody>
      </p:sp>
      <p:sp>
        <p:nvSpPr>
          <p:cNvPr id="5" name="TextBox 4"/>
          <p:cNvSpPr txBox="1"/>
          <p:nvPr/>
        </p:nvSpPr>
        <p:spPr>
          <a:xfrm>
            <a:off x="1043608" y="2204864"/>
            <a:ext cx="5760640" cy="646331"/>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log</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&lt;</a:t>
            </a:r>
            <a:r>
              <a:rPr lang="en-US" sz="900" dirty="0" err="1" smtClean="0">
                <a:solidFill>
                  <a:srgbClr val="FFFF00"/>
                </a:solidFill>
                <a:latin typeface="Courier New" pitchFamily="49" charset="0"/>
                <a:cs typeface="Courier New" pitchFamily="49" charset="0"/>
              </a:rPr>
              <a:t>old_commit</a:t>
            </a:r>
            <a:r>
              <a:rPr lang="en-US" sz="900" dirty="0" smtClean="0">
                <a:solidFill>
                  <a:srgbClr val="FFFF00"/>
                </a:solidFill>
                <a:latin typeface="Courier New" pitchFamily="49" charset="0"/>
                <a:cs typeface="Courier New" pitchFamily="49" charset="0"/>
              </a:rPr>
              <a:t>&gt; &lt;file&gt;</a:t>
            </a:r>
            <a:endParaRPr lang="en-CA" sz="900" dirty="0" smtClean="0">
              <a:solidFill>
                <a:srgbClr val="FFFF00"/>
              </a:solidFill>
              <a:latin typeface="Courier New" pitchFamily="49" charset="0"/>
              <a:cs typeface="Courier New" pitchFamily="49" charset="0"/>
            </a:endParaRPr>
          </a:p>
          <a:p>
            <a:pPr marL="185738" lvl="1" indent="-185738"/>
            <a:endParaRPr lang="en-CA" sz="900" dirty="0" smtClean="0">
              <a:solidFill>
                <a:srgbClr val="FFFF00"/>
              </a:solidFill>
              <a:latin typeface="Courier New" pitchFamily="49" charset="0"/>
              <a:cs typeface="Courier New" pitchFamily="49" charset="0"/>
            </a:endParaRPr>
          </a:p>
        </p:txBody>
      </p:sp>
      <p:sp>
        <p:nvSpPr>
          <p:cNvPr id="6" name="TextBox 5"/>
          <p:cNvSpPr txBox="1"/>
          <p:nvPr/>
        </p:nvSpPr>
        <p:spPr>
          <a:xfrm>
            <a:off x="1028775" y="4509120"/>
            <a:ext cx="5760640" cy="923330"/>
          </a:xfrm>
          <a:prstGeom prst="rect">
            <a:avLst/>
          </a:prstGeom>
          <a:solidFill>
            <a:schemeClr val="tx1">
              <a:lumMod val="75000"/>
              <a:lumOff val="25000"/>
            </a:schemeClr>
          </a:solidFill>
        </p:spPr>
        <p:txBody>
          <a:bodyPr wrap="square" rtlCol="0">
            <a:spAutoFit/>
          </a:bodyPr>
          <a:lstStyle/>
          <a:p>
            <a:pPr marL="185738" lvl="1" indent="-185738"/>
            <a:endParaRPr lang="en-US" sz="900" dirty="0" smtClean="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add &lt;file&gt;</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commit –-amend –-no-edit   </a:t>
            </a:r>
          </a:p>
          <a:p>
            <a:pPr marL="185738" lvl="1" indent="-185738"/>
            <a:r>
              <a:rPr lang="en-US" sz="900" dirty="0" smtClean="0">
                <a:solidFill>
                  <a:srgbClr val="FFFF00"/>
                </a:solidFill>
                <a:latin typeface="Courier New" pitchFamily="49" charset="0"/>
                <a:cs typeface="Courier New" pitchFamily="49" charset="0"/>
              </a:rPr>
              <a:t>OR</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commit –-amend –m “new comments”</a:t>
            </a:r>
          </a:p>
          <a:p>
            <a:pPr marL="185738" lvl="1" indent="-185738"/>
            <a:endParaRPr lang="en-CA" sz="900" dirty="0" smtClean="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179786671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US" sz="2000" dirty="0" smtClean="0"/>
              <a:t>Sync with remote repository</a:t>
            </a:r>
          </a:p>
          <a:p>
            <a:pPr lvl="1"/>
            <a:r>
              <a:rPr lang="en-US" sz="1600" dirty="0" smtClean="0"/>
              <a:t>If you have working copy that may conflict with remote update.</a:t>
            </a:r>
          </a:p>
          <a:p>
            <a:pPr lvl="2"/>
            <a:r>
              <a:rPr lang="en-US" sz="1200" dirty="0" smtClean="0"/>
              <a:t>Do “fetch” first, then “merge” into your working copy</a:t>
            </a:r>
          </a:p>
          <a:p>
            <a:pPr lvl="1"/>
            <a:endParaRPr lang="en-US" sz="1600" dirty="0" smtClean="0"/>
          </a:p>
          <a:p>
            <a:pPr lvl="1"/>
            <a:endParaRPr lang="en-US" sz="1600" dirty="0" smtClean="0"/>
          </a:p>
          <a:p>
            <a:pPr lvl="1"/>
            <a:endParaRPr lang="en-US" sz="1600" dirty="0"/>
          </a:p>
          <a:p>
            <a:pPr lvl="1"/>
            <a:r>
              <a:rPr lang="en-US" sz="1600" dirty="0" smtClean="0"/>
              <a:t>Otherwise, run “</a:t>
            </a:r>
            <a:r>
              <a:rPr lang="en-US" sz="1600" dirty="0" err="1" smtClean="0"/>
              <a:t>git</a:t>
            </a:r>
            <a:r>
              <a:rPr lang="en-US" sz="1600" dirty="0" smtClean="0"/>
              <a:t> pull” will do the “merge” automatically</a:t>
            </a:r>
            <a:endParaRPr lang="en-US" sz="1600" dirty="0"/>
          </a:p>
          <a:p>
            <a:pPr lvl="1"/>
            <a:endParaRPr lang="en-US" sz="1600" dirty="0" smtClean="0"/>
          </a:p>
          <a:p>
            <a:pPr lvl="1"/>
            <a:endParaRPr lang="en-US" sz="1600" dirty="0"/>
          </a:p>
          <a:p>
            <a:pPr lvl="1"/>
            <a:endParaRPr lang="en-US" sz="1600" dirty="0" smtClean="0"/>
          </a:p>
          <a:p>
            <a:pPr lvl="1"/>
            <a:endParaRPr lang="en-US" sz="1600" dirty="0"/>
          </a:p>
          <a:p>
            <a:pPr lvl="1"/>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19</a:t>
            </a:fld>
            <a:endParaRPr lang="en-CA" dirty="0"/>
          </a:p>
        </p:txBody>
      </p:sp>
      <p:sp>
        <p:nvSpPr>
          <p:cNvPr id="5" name="TextBox 4"/>
          <p:cNvSpPr txBox="1"/>
          <p:nvPr/>
        </p:nvSpPr>
        <p:spPr>
          <a:xfrm>
            <a:off x="899592" y="2132856"/>
            <a:ext cx="5760640" cy="3693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fetch origin</a:t>
            </a:r>
            <a:endParaRPr lang="en-CA" sz="900" dirty="0" smtClean="0">
              <a:solidFill>
                <a:srgbClr val="FFFF00"/>
              </a:solidFill>
              <a:latin typeface="Courier New" pitchFamily="49" charset="0"/>
              <a:cs typeface="Courier New" pitchFamily="49" charset="0"/>
            </a:endParaRPr>
          </a:p>
          <a:p>
            <a:pPr marL="185738" lvl="1" indent="-185738"/>
            <a:endParaRPr lang="en-CA" sz="900" dirty="0" smtClean="0">
              <a:solidFill>
                <a:srgbClr val="FFFF00"/>
              </a:solidFill>
              <a:latin typeface="Courier New" pitchFamily="49" charset="0"/>
              <a:cs typeface="Courier New" pitchFamily="49" charset="0"/>
            </a:endParaRPr>
          </a:p>
        </p:txBody>
      </p:sp>
      <p:sp>
        <p:nvSpPr>
          <p:cNvPr id="6" name="TextBox 5"/>
          <p:cNvSpPr txBox="1"/>
          <p:nvPr/>
        </p:nvSpPr>
        <p:spPr>
          <a:xfrm>
            <a:off x="899592" y="3203684"/>
            <a:ext cx="5760640" cy="3693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pull</a:t>
            </a:r>
            <a:endParaRPr lang="en-CA" sz="900" dirty="0" smtClean="0">
              <a:solidFill>
                <a:srgbClr val="FFFF00"/>
              </a:solidFill>
              <a:latin typeface="Courier New" pitchFamily="49" charset="0"/>
              <a:cs typeface="Courier New" pitchFamily="49" charset="0"/>
            </a:endParaRPr>
          </a:p>
          <a:p>
            <a:pPr marL="185738" lvl="1" indent="-185738"/>
            <a:endParaRPr lang="en-CA" sz="900" dirty="0" smtClean="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145162363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GitHub</a:t>
            </a:r>
            <a:r>
              <a:rPr lang="en-US" dirty="0" smtClean="0"/>
              <a:t> signup</a:t>
            </a:r>
          </a:p>
          <a:p>
            <a:r>
              <a:rPr lang="en-US" dirty="0" err="1" smtClean="0"/>
              <a:t>Git</a:t>
            </a:r>
            <a:r>
              <a:rPr lang="en-US" dirty="0" smtClean="0"/>
              <a:t> Basic Knowledge</a:t>
            </a:r>
          </a:p>
          <a:p>
            <a:r>
              <a:rPr lang="en-US" dirty="0" err="1" smtClean="0"/>
              <a:t>Git</a:t>
            </a:r>
            <a:r>
              <a:rPr lang="en-US" dirty="0" smtClean="0"/>
              <a:t> for Windows </a:t>
            </a:r>
          </a:p>
          <a:p>
            <a:r>
              <a:rPr lang="en-CA" dirty="0" smtClean="0"/>
              <a:t>Typical Use Case</a:t>
            </a:r>
          </a:p>
          <a:p>
            <a:r>
              <a:rPr lang="en-CA" dirty="0" smtClean="0"/>
              <a:t>Git with </a:t>
            </a:r>
            <a:r>
              <a:rPr lang="en-CA" dirty="0" err="1" smtClean="0"/>
              <a:t>VisualStudio</a:t>
            </a:r>
            <a:r>
              <a:rPr lang="en-CA" dirty="0" smtClean="0"/>
              <a:t>, Eclipse, Jenkins</a:t>
            </a:r>
          </a:p>
          <a:p>
            <a:r>
              <a:rPr lang="en-CA" dirty="0" smtClean="0"/>
              <a:t>SVN to Git</a:t>
            </a:r>
          </a:p>
          <a:p>
            <a:r>
              <a:rPr lang="en-US" dirty="0" smtClean="0"/>
              <a:t>Migration Plan</a:t>
            </a:r>
            <a:endParaRPr lang="en-US"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a:t>
            </a:fld>
            <a:endParaRPr lang="en-CA" dirty="0"/>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normAutofit/>
          </a:bodyPr>
          <a:lstStyle/>
          <a:p>
            <a:r>
              <a:rPr lang="en-US" sz="2000" dirty="0" smtClean="0"/>
              <a:t>Branch, Develop and Merge to master</a:t>
            </a:r>
          </a:p>
          <a:p>
            <a:pPr marL="525463" lvl="1" indent="-342900">
              <a:buFont typeface="+mj-lt"/>
              <a:buAutoNum type="arabicPeriod"/>
            </a:pPr>
            <a:r>
              <a:rPr lang="en-US" sz="1600" dirty="0" smtClean="0"/>
              <a:t>Create new branch</a:t>
            </a:r>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r>
              <a:rPr lang="en-US" sz="1600" dirty="0" smtClean="0"/>
              <a:t>Checkout new branch based on existing branch ( such as master ), then switch working copy to new branch</a:t>
            </a:r>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r>
              <a:rPr lang="en-US" sz="1600" dirty="0" smtClean="0"/>
              <a:t>Do your development and commit the changes</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Merge branch to master and delete the branch</a:t>
            </a:r>
            <a:endParaRPr lang="en-CA" sz="16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20</a:t>
            </a:fld>
            <a:endParaRPr lang="en-CA" dirty="0"/>
          </a:p>
        </p:txBody>
      </p:sp>
      <p:sp>
        <p:nvSpPr>
          <p:cNvPr id="5" name="TextBox 4"/>
          <p:cNvSpPr txBox="1"/>
          <p:nvPr/>
        </p:nvSpPr>
        <p:spPr>
          <a:xfrm>
            <a:off x="971600" y="1758008"/>
            <a:ext cx="5760640" cy="2308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branch &lt;new branch name&gt;</a:t>
            </a:r>
            <a:endParaRPr lang="en-CA" sz="900" dirty="0" smtClean="0">
              <a:solidFill>
                <a:srgbClr val="FFFF00"/>
              </a:solidFill>
              <a:latin typeface="Courier New" pitchFamily="49" charset="0"/>
              <a:cs typeface="Courier New" pitchFamily="49" charset="0"/>
            </a:endParaRPr>
          </a:p>
        </p:txBody>
      </p:sp>
      <p:sp>
        <p:nvSpPr>
          <p:cNvPr id="6" name="TextBox 5"/>
          <p:cNvSpPr txBox="1"/>
          <p:nvPr/>
        </p:nvSpPr>
        <p:spPr>
          <a:xfrm>
            <a:off x="971600" y="2852936"/>
            <a:ext cx="5760640" cy="3693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&lt;new branch name&gt; &lt;existing branch name&gt;</a:t>
            </a:r>
          </a:p>
          <a:p>
            <a:pPr marL="185738" lvl="1" indent="-185738"/>
            <a:endParaRPr lang="en-CA" sz="900" dirty="0" smtClean="0">
              <a:solidFill>
                <a:srgbClr val="FFFF00"/>
              </a:solidFill>
              <a:latin typeface="Courier New" pitchFamily="49" charset="0"/>
              <a:cs typeface="Courier New" pitchFamily="49" charset="0"/>
            </a:endParaRPr>
          </a:p>
        </p:txBody>
      </p:sp>
      <p:sp>
        <p:nvSpPr>
          <p:cNvPr id="7" name="TextBox 6"/>
          <p:cNvSpPr txBox="1"/>
          <p:nvPr/>
        </p:nvSpPr>
        <p:spPr>
          <a:xfrm>
            <a:off x="971600" y="3717032"/>
            <a:ext cx="5760640" cy="3693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add &lt;file&gt;</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commit –m “comments”</a:t>
            </a:r>
            <a:endParaRPr lang="en-CA" sz="900" dirty="0" smtClean="0">
              <a:solidFill>
                <a:srgbClr val="FFFF00"/>
              </a:solidFill>
              <a:latin typeface="Courier New" pitchFamily="49" charset="0"/>
              <a:cs typeface="Courier New" pitchFamily="49" charset="0"/>
            </a:endParaRPr>
          </a:p>
        </p:txBody>
      </p:sp>
      <p:sp>
        <p:nvSpPr>
          <p:cNvPr id="8" name="TextBox 7"/>
          <p:cNvSpPr txBox="1"/>
          <p:nvPr/>
        </p:nvSpPr>
        <p:spPr>
          <a:xfrm>
            <a:off x="1043608" y="4715852"/>
            <a:ext cx="5760640" cy="646331"/>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master</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pull</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merge &lt;branch name&gt; --no-</a:t>
            </a:r>
            <a:r>
              <a:rPr lang="en-US" sz="900" dirty="0" err="1" smtClean="0">
                <a:solidFill>
                  <a:srgbClr val="FFFF00"/>
                </a:solidFill>
                <a:latin typeface="Courier New" pitchFamily="49" charset="0"/>
                <a:cs typeface="Courier New" pitchFamily="49" charset="0"/>
              </a:rPr>
              <a:t>ff</a:t>
            </a:r>
            <a:endParaRPr lang="en-US" sz="900" dirty="0" smtClean="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branch –d &lt;branch name&gt;</a:t>
            </a:r>
            <a:endParaRPr lang="en-CA" sz="900" dirty="0" smtClean="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2313882725"/>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normAutofit/>
          </a:bodyPr>
          <a:lstStyle/>
          <a:p>
            <a:r>
              <a:rPr lang="en-US" sz="2000" dirty="0" smtClean="0"/>
              <a:t>Create Tag</a:t>
            </a:r>
          </a:p>
          <a:p>
            <a:pPr marL="595312" lvl="2" indent="-228600">
              <a:buFont typeface="+mj-lt"/>
              <a:buAutoNum type="arabicPeriod"/>
            </a:pPr>
            <a:r>
              <a:rPr lang="en-US" sz="1200" dirty="0" smtClean="0"/>
              <a:t>Show commit history first</a:t>
            </a:r>
          </a:p>
          <a:p>
            <a:pPr marL="595312" lvl="2" indent="-228600">
              <a:buFont typeface="+mj-lt"/>
              <a:buAutoNum type="arabicPeriod"/>
            </a:pPr>
            <a:endParaRPr lang="en-US" sz="1200" dirty="0"/>
          </a:p>
          <a:p>
            <a:pPr marL="595312" lvl="2" indent="-228600">
              <a:buFont typeface="+mj-lt"/>
              <a:buAutoNum type="arabicPeriod"/>
            </a:pPr>
            <a:endParaRPr lang="en-US" sz="1200" dirty="0" smtClean="0"/>
          </a:p>
          <a:p>
            <a:pPr marL="595312" lvl="2" indent="-228600">
              <a:buFont typeface="+mj-lt"/>
              <a:buAutoNum type="arabicPeriod"/>
            </a:pPr>
            <a:endParaRPr lang="en-US" sz="1200" dirty="0" smtClean="0"/>
          </a:p>
          <a:p>
            <a:pPr marL="595312" lvl="2" indent="-228600">
              <a:buFont typeface="+mj-lt"/>
              <a:buAutoNum type="arabicPeriod"/>
            </a:pPr>
            <a:endParaRPr lang="en-US" sz="1200" dirty="0" smtClean="0"/>
          </a:p>
          <a:p>
            <a:pPr marL="595312" lvl="2" indent="-228600">
              <a:buFont typeface="+mj-lt"/>
              <a:buAutoNum type="arabicPeriod"/>
            </a:pPr>
            <a:endParaRPr lang="en-US" sz="1200" dirty="0" smtClean="0"/>
          </a:p>
          <a:p>
            <a:pPr marL="595312" lvl="2" indent="-228600">
              <a:buFont typeface="+mj-lt"/>
              <a:buAutoNum type="arabicPeriod"/>
            </a:pPr>
            <a:r>
              <a:rPr lang="en-US" sz="1200" dirty="0" smtClean="0"/>
              <a:t>Create a tag</a:t>
            </a:r>
          </a:p>
          <a:p>
            <a:pPr marL="595312" lvl="2" indent="-228600">
              <a:buFont typeface="+mj-lt"/>
              <a:buAutoNum type="arabicPeriod"/>
            </a:pPr>
            <a:endParaRPr lang="en-US" sz="1200" dirty="0"/>
          </a:p>
          <a:p>
            <a:pPr marL="595312" lvl="2" indent="-228600">
              <a:buFont typeface="+mj-lt"/>
              <a:buAutoNum type="arabicPeriod"/>
            </a:pPr>
            <a:endParaRPr lang="en-US" sz="1200" dirty="0" smtClean="0"/>
          </a:p>
          <a:p>
            <a:pPr marL="595312" lvl="2" indent="-228600">
              <a:buFont typeface="+mj-lt"/>
              <a:buAutoNum type="arabicPeriod"/>
            </a:pPr>
            <a:r>
              <a:rPr lang="en-US" sz="1200" dirty="0" smtClean="0"/>
              <a:t>Push to remote repository</a:t>
            </a:r>
          </a:p>
          <a:p>
            <a:pPr marL="595312" lvl="2" indent="-228600">
              <a:buFont typeface="+mj-lt"/>
              <a:buAutoNum type="arabicPeriod"/>
            </a:pPr>
            <a:endParaRPr lang="en-US" sz="1200" dirty="0"/>
          </a:p>
          <a:p>
            <a:pPr marL="595312" lvl="2" indent="-228600">
              <a:buFont typeface="+mj-lt"/>
              <a:buAutoNum type="arabicPeriod"/>
            </a:pPr>
            <a:endParaRPr lang="en-US" sz="1200" dirty="0" smtClean="0"/>
          </a:p>
          <a:p>
            <a:r>
              <a:rPr lang="en-US" sz="2000" dirty="0" smtClean="0"/>
              <a:t>Checkout Tags</a:t>
            </a:r>
            <a:endParaRPr lang="en-US" sz="2000" dirty="0"/>
          </a:p>
          <a:p>
            <a:pPr marL="366712" lvl="2" indent="0">
              <a:buNone/>
            </a:pPr>
            <a:r>
              <a:rPr lang="en-CA" sz="1200" dirty="0" smtClean="0"/>
              <a:t>Must create new branch at </a:t>
            </a:r>
            <a:r>
              <a:rPr lang="en-CA" sz="1200" dirty="0"/>
              <a:t>a specific tag</a:t>
            </a:r>
          </a:p>
        </p:txBody>
      </p:sp>
      <p:sp>
        <p:nvSpPr>
          <p:cNvPr id="4" name="Slide Number Placeholder 3"/>
          <p:cNvSpPr>
            <a:spLocks noGrp="1"/>
          </p:cNvSpPr>
          <p:nvPr>
            <p:ph type="sldNum" sz="quarter" idx="12"/>
          </p:nvPr>
        </p:nvSpPr>
        <p:spPr/>
        <p:txBody>
          <a:bodyPr/>
          <a:lstStyle/>
          <a:p>
            <a:fld id="{BA2F164E-8353-4F09-A31B-F9417921337F}" type="slidenum">
              <a:rPr lang="en-CA" smtClean="0"/>
              <a:pPr/>
              <a:t>21</a:t>
            </a:fld>
            <a:endParaRPr lang="en-CA" dirty="0"/>
          </a:p>
        </p:txBody>
      </p:sp>
      <p:sp>
        <p:nvSpPr>
          <p:cNvPr id="5" name="TextBox 4"/>
          <p:cNvSpPr txBox="1"/>
          <p:nvPr/>
        </p:nvSpPr>
        <p:spPr>
          <a:xfrm>
            <a:off x="970484" y="1619508"/>
            <a:ext cx="5760640" cy="923330"/>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log –pretty=</a:t>
            </a:r>
            <a:r>
              <a:rPr lang="en-US" sz="900" dirty="0" err="1" smtClean="0">
                <a:solidFill>
                  <a:srgbClr val="FFFF00"/>
                </a:solidFill>
                <a:latin typeface="Courier New" pitchFamily="49" charset="0"/>
                <a:cs typeface="Courier New" pitchFamily="49" charset="0"/>
              </a:rPr>
              <a:t>oneline</a:t>
            </a:r>
            <a:endParaRPr lang="en-US" sz="900" dirty="0" smtClean="0">
              <a:solidFill>
                <a:srgbClr val="FFFF00"/>
              </a:solidFill>
              <a:latin typeface="Courier New" pitchFamily="49" charset="0"/>
              <a:cs typeface="Courier New" pitchFamily="49" charset="0"/>
            </a:endParaRP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CA" sz="900" dirty="0">
                <a:solidFill>
                  <a:srgbClr val="00B0F0"/>
                </a:solidFill>
              </a:rPr>
              <a:t>15027957951b64cf874c3557a0f3547bd83b3ff6 </a:t>
            </a:r>
            <a:r>
              <a:rPr lang="en-CA" sz="900" dirty="0" smtClean="0">
                <a:solidFill>
                  <a:srgbClr val="00B0F0"/>
                </a:solidFill>
              </a:rPr>
              <a:t>       Merge </a:t>
            </a:r>
            <a:r>
              <a:rPr lang="en-CA" sz="900" dirty="0">
                <a:solidFill>
                  <a:srgbClr val="00B0F0"/>
                </a:solidFill>
              </a:rPr>
              <a:t>branch </a:t>
            </a:r>
            <a:r>
              <a:rPr lang="en-CA" sz="900" dirty="0" smtClean="0">
                <a:solidFill>
                  <a:srgbClr val="00B0F0"/>
                </a:solidFill>
              </a:rPr>
              <a:t>'experiment‘</a:t>
            </a:r>
          </a:p>
          <a:p>
            <a:pPr marL="185738" lvl="1" indent="-185738"/>
            <a:r>
              <a:rPr lang="en-CA" sz="900" dirty="0" smtClean="0">
                <a:solidFill>
                  <a:srgbClr val="00B0F0"/>
                </a:solidFill>
              </a:rPr>
              <a:t>a6b4c97498bd301d84096da251c98a07c7723e65     beginning </a:t>
            </a:r>
            <a:r>
              <a:rPr lang="en-CA" sz="900" dirty="0">
                <a:solidFill>
                  <a:srgbClr val="00B0F0"/>
                </a:solidFill>
              </a:rPr>
              <a:t>write support </a:t>
            </a:r>
            <a:endParaRPr lang="en-CA" sz="900" dirty="0" smtClean="0">
              <a:solidFill>
                <a:srgbClr val="00B0F0"/>
              </a:solidFill>
            </a:endParaRPr>
          </a:p>
          <a:p>
            <a:pPr marL="185738" lvl="1" indent="-185738"/>
            <a:r>
              <a:rPr lang="en-CA" sz="900" dirty="0" smtClean="0">
                <a:solidFill>
                  <a:srgbClr val="00B0F0"/>
                </a:solidFill>
              </a:rPr>
              <a:t>0d52aaab4479697da7686c15f77a3d64d9165190     one </a:t>
            </a:r>
            <a:r>
              <a:rPr lang="en-CA" sz="900" dirty="0">
                <a:solidFill>
                  <a:srgbClr val="00B0F0"/>
                </a:solidFill>
              </a:rPr>
              <a:t>more thing </a:t>
            </a:r>
            <a:endParaRPr lang="en-CA" sz="900" dirty="0" smtClean="0">
              <a:solidFill>
                <a:srgbClr val="00B0F0"/>
              </a:solidFill>
            </a:endParaRPr>
          </a:p>
          <a:p>
            <a:pPr marL="185738" lvl="1" indent="-185738"/>
            <a:r>
              <a:rPr lang="en-CA" sz="900" dirty="0" smtClean="0">
                <a:solidFill>
                  <a:srgbClr val="00B0F0"/>
                </a:solidFill>
              </a:rPr>
              <a:t>6d52a271eda8725415634dd79daabbc4d9b6008e    Merge </a:t>
            </a:r>
            <a:r>
              <a:rPr lang="en-CA" sz="900" dirty="0">
                <a:solidFill>
                  <a:srgbClr val="00B0F0"/>
                </a:solidFill>
              </a:rPr>
              <a:t>branch 'experiment</a:t>
            </a:r>
            <a:r>
              <a:rPr lang="en-CA" sz="900" dirty="0"/>
              <a:t>'</a:t>
            </a:r>
            <a:endParaRPr lang="en-US" sz="900" dirty="0" smtClean="0">
              <a:solidFill>
                <a:srgbClr val="FFFF00"/>
              </a:solidFill>
              <a:latin typeface="Courier New" pitchFamily="49" charset="0"/>
              <a:cs typeface="Courier New" pitchFamily="49" charset="0"/>
            </a:endParaRPr>
          </a:p>
        </p:txBody>
      </p:sp>
      <p:sp>
        <p:nvSpPr>
          <p:cNvPr id="6" name="TextBox 5"/>
          <p:cNvSpPr txBox="1"/>
          <p:nvPr/>
        </p:nvSpPr>
        <p:spPr>
          <a:xfrm>
            <a:off x="971600" y="2982144"/>
            <a:ext cx="5760640" cy="230832"/>
          </a:xfrm>
          <a:prstGeom prst="rect">
            <a:avLst/>
          </a:prstGeom>
          <a:solidFill>
            <a:schemeClr val="tx1">
              <a:lumMod val="75000"/>
              <a:lumOff val="25000"/>
            </a:schemeClr>
          </a:solidFill>
        </p:spPr>
        <p:txBody>
          <a:bodyPr wrap="square" rtlCol="0">
            <a:spAutoFit/>
          </a:bodyPr>
          <a:lstStyle/>
          <a:p>
            <a:pPr marL="185738" lvl="1" indent="-185738"/>
            <a:r>
              <a:rPr lang="sv-SE" sz="900" dirty="0">
                <a:solidFill>
                  <a:srgbClr val="FFFF00"/>
                </a:solidFill>
                <a:latin typeface="Courier New" pitchFamily="49" charset="0"/>
                <a:cs typeface="Courier New" pitchFamily="49" charset="0"/>
              </a:rPr>
              <a:t>git tag -a v1.2 </a:t>
            </a:r>
            <a:r>
              <a:rPr lang="sv-SE" sz="900" dirty="0" smtClean="0">
                <a:solidFill>
                  <a:srgbClr val="FFFF00"/>
                </a:solidFill>
                <a:latin typeface="Courier New" pitchFamily="49" charset="0"/>
                <a:cs typeface="Courier New" pitchFamily="49" charset="0"/>
              </a:rPr>
              <a:t>9fceb02 –m ”tag description”</a:t>
            </a:r>
            <a:endParaRPr lang="en-CA" sz="900" dirty="0">
              <a:solidFill>
                <a:srgbClr val="FFFF00"/>
              </a:solidFill>
              <a:latin typeface="Courier New" pitchFamily="49" charset="0"/>
              <a:cs typeface="Courier New" pitchFamily="49" charset="0"/>
            </a:endParaRPr>
          </a:p>
        </p:txBody>
      </p:sp>
      <p:sp>
        <p:nvSpPr>
          <p:cNvPr id="7" name="TextBox 6"/>
          <p:cNvSpPr txBox="1"/>
          <p:nvPr/>
        </p:nvSpPr>
        <p:spPr>
          <a:xfrm>
            <a:off x="971600" y="3573016"/>
            <a:ext cx="5760640" cy="230832"/>
          </a:xfrm>
          <a:prstGeom prst="rect">
            <a:avLst/>
          </a:prstGeom>
          <a:solidFill>
            <a:schemeClr val="tx1">
              <a:lumMod val="75000"/>
              <a:lumOff val="25000"/>
            </a:schemeClr>
          </a:solidFill>
        </p:spPr>
        <p:txBody>
          <a:bodyPr wrap="square" rtlCol="0">
            <a:spAutoFit/>
          </a:bodyPr>
          <a:lstStyle/>
          <a:p>
            <a:pPr marL="185738" lvl="1" indent="-185738"/>
            <a:r>
              <a:rPr lang="sv-SE" sz="900" dirty="0">
                <a:solidFill>
                  <a:srgbClr val="FFFF00"/>
                </a:solidFill>
                <a:latin typeface="Courier New" pitchFamily="49" charset="0"/>
                <a:cs typeface="Courier New" pitchFamily="49" charset="0"/>
              </a:rPr>
              <a:t>git </a:t>
            </a:r>
            <a:r>
              <a:rPr lang="sv-SE" sz="900" dirty="0" smtClean="0">
                <a:solidFill>
                  <a:srgbClr val="FFFF00"/>
                </a:solidFill>
                <a:latin typeface="Courier New" pitchFamily="49" charset="0"/>
                <a:cs typeface="Courier New" pitchFamily="49" charset="0"/>
              </a:rPr>
              <a:t>push origin v1.2</a:t>
            </a:r>
            <a:endParaRPr lang="en-CA" sz="900" dirty="0">
              <a:solidFill>
                <a:srgbClr val="FFFF00"/>
              </a:solidFill>
              <a:latin typeface="Courier New" pitchFamily="49" charset="0"/>
              <a:cs typeface="Courier New" pitchFamily="49" charset="0"/>
            </a:endParaRPr>
          </a:p>
        </p:txBody>
      </p:sp>
      <p:sp>
        <p:nvSpPr>
          <p:cNvPr id="8" name="TextBox 7"/>
          <p:cNvSpPr txBox="1"/>
          <p:nvPr/>
        </p:nvSpPr>
        <p:spPr>
          <a:xfrm>
            <a:off x="971600" y="4638328"/>
            <a:ext cx="5760640" cy="230832"/>
          </a:xfrm>
          <a:prstGeom prst="rect">
            <a:avLst/>
          </a:prstGeom>
          <a:solidFill>
            <a:schemeClr val="tx1">
              <a:lumMod val="75000"/>
              <a:lumOff val="25000"/>
            </a:schemeClr>
          </a:solidFill>
        </p:spPr>
        <p:txBody>
          <a:bodyPr wrap="square" rtlCol="0">
            <a:spAutoFit/>
          </a:bodyPr>
          <a:lstStyle/>
          <a:p>
            <a:pPr marL="185738" lvl="1" indent="-185738"/>
            <a:r>
              <a:rPr lang="sv-SE" sz="900" dirty="0">
                <a:solidFill>
                  <a:srgbClr val="FFFF00"/>
                </a:solidFill>
                <a:latin typeface="Courier New" pitchFamily="49" charset="0"/>
                <a:cs typeface="Courier New" pitchFamily="49" charset="0"/>
              </a:rPr>
              <a:t>git </a:t>
            </a:r>
            <a:r>
              <a:rPr lang="sv-SE" sz="900" dirty="0" smtClean="0">
                <a:solidFill>
                  <a:srgbClr val="FFFF00"/>
                </a:solidFill>
                <a:latin typeface="Courier New" pitchFamily="49" charset="0"/>
                <a:cs typeface="Courier New" pitchFamily="49" charset="0"/>
              </a:rPr>
              <a:t>checkout –b &lt;branch name&gt; &lt;tag name&gt;</a:t>
            </a:r>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376369790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check out</a:t>
            </a:r>
            <a:endParaRPr lang="en-CA" dirty="0"/>
          </a:p>
        </p:txBody>
      </p:sp>
      <p:sp>
        <p:nvSpPr>
          <p:cNvPr id="3" name="Content Placeholder 2"/>
          <p:cNvSpPr>
            <a:spLocks noGrp="1"/>
          </p:cNvSpPr>
          <p:nvPr>
            <p:ph idx="1"/>
          </p:nvPr>
        </p:nvSpPr>
        <p:spPr/>
        <p:txBody>
          <a:bodyPr>
            <a:normAutofit/>
          </a:bodyPr>
          <a:lstStyle/>
          <a:p>
            <a:pPr marL="185738" lvl="1" indent="-185738"/>
            <a:r>
              <a:rPr lang="en-US" sz="1600" dirty="0" smtClean="0"/>
              <a:t>Checkout from </a:t>
            </a:r>
            <a:r>
              <a:rPr lang="en-US" sz="1600" dirty="0" err="1" smtClean="0"/>
              <a:t>GitHub</a:t>
            </a:r>
            <a:r>
              <a:rPr lang="en-US" sz="1600" dirty="0" smtClean="0"/>
              <a:t> ( with </a:t>
            </a:r>
            <a:r>
              <a:rPr lang="en-US" sz="1600" dirty="0" err="1" smtClean="0"/>
              <a:t>Git</a:t>
            </a:r>
            <a:r>
              <a:rPr lang="en-US" sz="1600" dirty="0" smtClean="0"/>
              <a:t> command line )</a:t>
            </a:r>
          </a:p>
          <a:p>
            <a:pPr marL="368300" lvl="2" indent="-185738"/>
            <a:r>
              <a:rPr lang="en-US" sz="1200" dirty="0" smtClean="0"/>
              <a:t>Create a directory for your workspace, then enter this directory</a:t>
            </a:r>
          </a:p>
          <a:p>
            <a:pPr marL="368300" lvl="2" indent="-185738"/>
            <a:r>
              <a:rPr lang="en-US" sz="1200" dirty="0" smtClean="0"/>
              <a:t>Run command “</a:t>
            </a:r>
            <a:r>
              <a:rPr lang="en-US" sz="1200" dirty="0" err="1" smtClean="0"/>
              <a:t>git</a:t>
            </a:r>
            <a:r>
              <a:rPr lang="en-US" sz="1200" dirty="0" smtClean="0"/>
              <a:t> clone &lt;</a:t>
            </a:r>
            <a:r>
              <a:rPr lang="en-US" sz="1200" dirty="0" err="1" smtClean="0"/>
              <a:t>GitURL</a:t>
            </a:r>
            <a:r>
              <a:rPr lang="en-US" sz="1200" dirty="0" smtClean="0"/>
              <a:t>&gt;”</a:t>
            </a:r>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r>
              <a:rPr lang="en-US" sz="1200" dirty="0" smtClean="0"/>
              <a:t>Do some configuration setup ( user, email ..)</a:t>
            </a:r>
          </a:p>
          <a:p>
            <a:pPr marL="368300" lvl="2" indent="-185738"/>
            <a:endParaRPr lang="en-US" sz="1200" dirty="0"/>
          </a:p>
          <a:p>
            <a:pPr marL="368300" lvl="2" indent="-185738"/>
            <a:endParaRPr lang="en-US" sz="1200" dirty="0" smtClean="0"/>
          </a:p>
          <a:p>
            <a:pPr marL="368300" lvl="2" indent="-185738"/>
            <a:endParaRPr lang="en-US" sz="1200" dirty="0"/>
          </a:p>
          <a:p>
            <a:pPr marL="368300" lvl="2" indent="-185738"/>
            <a:r>
              <a:rPr lang="en-US" sz="1200" dirty="0" smtClean="0"/>
              <a:t>Remember your </a:t>
            </a:r>
            <a:r>
              <a:rPr lang="en-US" sz="1200" dirty="0"/>
              <a:t>account password (</a:t>
            </a:r>
            <a:r>
              <a:rPr lang="en-US" sz="1200" dirty="0">
                <a:hlinkClick r:id="rId2"/>
              </a:rPr>
              <a:t>http://</a:t>
            </a:r>
            <a:r>
              <a:rPr lang="en-US" sz="1200" dirty="0" smtClean="0">
                <a:hlinkClick r:id="rId2"/>
              </a:rPr>
              <a:t>superuser.com/questions/199507/how-do-i-ensure-git-doesnt-ask-me-for-my-github-username-and-password</a:t>
            </a:r>
            <a:r>
              <a:rPr lang="en-US" sz="1200" dirty="0" smtClean="0"/>
              <a:t> )</a:t>
            </a:r>
          </a:p>
          <a:p>
            <a:pPr marL="185738" lvl="1" indent="-185738"/>
            <a:endParaRPr lang="en-US" sz="16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22</a:t>
            </a:fld>
            <a:endParaRPr lang="en-CA" dirty="0"/>
          </a:p>
        </p:txBody>
      </p:sp>
      <p:sp>
        <p:nvSpPr>
          <p:cNvPr id="6" name="TextBox 5"/>
          <p:cNvSpPr txBox="1"/>
          <p:nvPr/>
        </p:nvSpPr>
        <p:spPr>
          <a:xfrm>
            <a:off x="1239069" y="1772816"/>
            <a:ext cx="5760640" cy="1892826"/>
          </a:xfrm>
          <a:prstGeom prst="rect">
            <a:avLst/>
          </a:prstGeom>
          <a:solidFill>
            <a:schemeClr val="tx1">
              <a:lumMod val="75000"/>
              <a:lumOff val="25000"/>
            </a:schemeClr>
          </a:solidFill>
        </p:spPr>
        <p:txBody>
          <a:bodyPr wrap="square" rtlCol="0">
            <a:spAutoFit/>
          </a:bodyPr>
          <a:lstStyle/>
          <a:p>
            <a:pPr marL="185738" lvl="1" indent="-185738"/>
            <a:endParaRPr lang="en-CA" sz="900" dirty="0" smtClean="0">
              <a:solidFill>
                <a:srgbClr val="FFFF00"/>
              </a:solidFill>
            </a:endParaRPr>
          </a:p>
          <a:p>
            <a:pPr marL="185738" lvl="1" indent="-185738"/>
            <a:r>
              <a:rPr lang="en-CA" sz="900" dirty="0">
                <a:solidFill>
                  <a:srgbClr val="FFFF00"/>
                </a:solidFill>
                <a:latin typeface="Courier New" pitchFamily="49" charset="0"/>
                <a:cs typeface="Courier New" pitchFamily="49" charset="0"/>
              </a:rPr>
              <a:t>git  clone https://github.com/bsmwireless/WFC.Report.Advanced.git</a:t>
            </a:r>
          </a:p>
          <a:p>
            <a:pPr marL="185738" lvl="1" indent="-185738"/>
            <a:endParaRPr lang="en-CA" sz="900" dirty="0" smtClean="0">
              <a:solidFill>
                <a:srgbClr val="FFFF00"/>
              </a:solidFill>
            </a:endParaRPr>
          </a:p>
          <a:p>
            <a:pPr marL="185738" lvl="1" indent="-185738"/>
            <a:r>
              <a:rPr lang="en-CA" sz="900" dirty="0">
                <a:solidFill>
                  <a:srgbClr val="FFFF00"/>
                </a:solidFill>
                <a:latin typeface="Courier New" pitchFamily="49" charset="0"/>
                <a:cs typeface="Courier New" pitchFamily="49" charset="0"/>
              </a:rPr>
              <a:t>Cloning into '</a:t>
            </a:r>
            <a:r>
              <a:rPr lang="en-CA" sz="900" dirty="0" err="1">
                <a:solidFill>
                  <a:srgbClr val="FFFF00"/>
                </a:solidFill>
                <a:latin typeface="Courier New" pitchFamily="49" charset="0"/>
                <a:cs typeface="Courier New" pitchFamily="49" charset="0"/>
              </a:rPr>
              <a:t>WFC.Report.Advanced</a:t>
            </a:r>
            <a:r>
              <a:rPr lang="en-CA" sz="900" dirty="0">
                <a:solidFill>
                  <a:srgbClr val="FFFF00"/>
                </a:solidFill>
                <a:latin typeface="Courier New" pitchFamily="49" charset="0"/>
                <a:cs typeface="Courier New" pitchFamily="49" charset="0"/>
              </a:rPr>
              <a:t>'...</a:t>
            </a:r>
          </a:p>
          <a:p>
            <a:pPr marL="185738" lvl="1" indent="-185738"/>
            <a:r>
              <a:rPr lang="en-CA" sz="900" dirty="0">
                <a:solidFill>
                  <a:srgbClr val="FFFF00"/>
                </a:solidFill>
                <a:latin typeface="Courier New" pitchFamily="49" charset="0"/>
                <a:cs typeface="Courier New" pitchFamily="49" charset="0"/>
              </a:rPr>
              <a:t>Username for 'https://github.com': waynehu2008</a:t>
            </a:r>
          </a:p>
          <a:p>
            <a:pPr marL="185738" lvl="1" indent="-185738"/>
            <a:r>
              <a:rPr lang="en-CA" sz="900" dirty="0">
                <a:solidFill>
                  <a:srgbClr val="FFFF00"/>
                </a:solidFill>
                <a:latin typeface="Courier New" pitchFamily="49" charset="0"/>
                <a:cs typeface="Courier New" pitchFamily="49" charset="0"/>
              </a:rPr>
              <a:t>Password for 'https://waynehu2008@github.com':</a:t>
            </a:r>
          </a:p>
          <a:p>
            <a:pPr marL="185738" lvl="1" indent="-185738"/>
            <a:r>
              <a:rPr lang="en-CA" sz="900" dirty="0">
                <a:solidFill>
                  <a:srgbClr val="FFFF00"/>
                </a:solidFill>
                <a:latin typeface="Courier New" pitchFamily="49" charset="0"/>
                <a:cs typeface="Courier New" pitchFamily="49" charset="0"/>
              </a:rPr>
              <a:t>remote: Counting objects: 2173, done.</a:t>
            </a:r>
          </a:p>
          <a:p>
            <a:pPr marL="185738" lvl="1" indent="-185738"/>
            <a:r>
              <a:rPr lang="en-CA" sz="900" dirty="0">
                <a:solidFill>
                  <a:srgbClr val="FFFF00"/>
                </a:solidFill>
                <a:latin typeface="Courier New" pitchFamily="49" charset="0"/>
                <a:cs typeface="Courier New" pitchFamily="49" charset="0"/>
              </a:rPr>
              <a:t>remote: Compressing objects: 100% (577/577), done.</a:t>
            </a:r>
          </a:p>
          <a:p>
            <a:pPr marL="185738" lvl="1" indent="-185738"/>
            <a:r>
              <a:rPr lang="en-CA" sz="900" dirty="0">
                <a:solidFill>
                  <a:srgbClr val="FFFF00"/>
                </a:solidFill>
                <a:latin typeface="Courier New" pitchFamily="49" charset="0"/>
                <a:cs typeface="Courier New" pitchFamily="49" charset="0"/>
              </a:rPr>
              <a:t>d R0  </a:t>
            </a:r>
            <a:r>
              <a:rPr lang="en-CA" sz="900" dirty="0" err="1">
                <a:solidFill>
                  <a:srgbClr val="FFFF00"/>
                </a:solidFill>
                <a:latin typeface="Courier New" pitchFamily="49" charset="0"/>
                <a:cs typeface="Courier New" pitchFamily="49" charset="0"/>
              </a:rPr>
              <a:t>ei</a:t>
            </a:r>
            <a:endParaRPr lang="en-CA" sz="900" dirty="0">
              <a:solidFill>
                <a:srgbClr val="FFFF00"/>
              </a:solidFill>
              <a:latin typeface="Courier New" pitchFamily="49" charset="0"/>
              <a:cs typeface="Courier New" pitchFamily="49" charset="0"/>
            </a:endParaRPr>
          </a:p>
          <a:p>
            <a:pPr marL="185738" lvl="1" indent="-185738"/>
            <a:r>
              <a:rPr lang="en-CA" sz="900" dirty="0">
                <a:solidFill>
                  <a:srgbClr val="FFFF00"/>
                </a:solidFill>
                <a:latin typeface="Courier New" pitchFamily="49" charset="0"/>
                <a:cs typeface="Courier New" pitchFamily="49" charset="0"/>
              </a:rPr>
              <a:t>Receiving objects: 100% (2173/2173), 2.11 </a:t>
            </a:r>
            <a:r>
              <a:rPr lang="en-CA" sz="900" dirty="0" err="1">
                <a:solidFill>
                  <a:srgbClr val="FFFF00"/>
                </a:solidFill>
                <a:latin typeface="Courier New" pitchFamily="49" charset="0"/>
                <a:cs typeface="Courier New" pitchFamily="49" charset="0"/>
              </a:rPr>
              <a:t>MiB</a:t>
            </a:r>
            <a:r>
              <a:rPr lang="en-CA" sz="900" dirty="0">
                <a:solidFill>
                  <a:srgbClr val="FFFF00"/>
                </a:solidFill>
                <a:latin typeface="Courier New" pitchFamily="49" charset="0"/>
                <a:cs typeface="Courier New" pitchFamily="49" charset="0"/>
              </a:rPr>
              <a:t> | 1.68 </a:t>
            </a:r>
            <a:r>
              <a:rPr lang="en-CA" sz="900" dirty="0" err="1">
                <a:solidFill>
                  <a:srgbClr val="FFFF00"/>
                </a:solidFill>
                <a:latin typeface="Courier New" pitchFamily="49" charset="0"/>
                <a:cs typeface="Courier New" pitchFamily="49" charset="0"/>
              </a:rPr>
              <a:t>MiB</a:t>
            </a:r>
            <a:r>
              <a:rPr lang="en-CA" sz="900" dirty="0">
                <a:solidFill>
                  <a:srgbClr val="FFFF00"/>
                </a:solidFill>
                <a:latin typeface="Courier New" pitchFamily="49" charset="0"/>
                <a:cs typeface="Courier New" pitchFamily="49" charset="0"/>
              </a:rPr>
              <a:t>/s, done.</a:t>
            </a:r>
          </a:p>
          <a:p>
            <a:pPr marL="185738" lvl="1" indent="-185738"/>
            <a:r>
              <a:rPr lang="en-CA" sz="900" dirty="0">
                <a:solidFill>
                  <a:srgbClr val="FFFF00"/>
                </a:solidFill>
                <a:latin typeface="Courier New" pitchFamily="49" charset="0"/>
                <a:cs typeface="Courier New" pitchFamily="49" charset="0"/>
              </a:rPr>
              <a:t>Resolving deltas: 100% (1537/1537), done.</a:t>
            </a:r>
          </a:p>
          <a:p>
            <a:pPr marL="185738" lvl="1" indent="-185738"/>
            <a:r>
              <a:rPr lang="en-CA" sz="900" dirty="0">
                <a:solidFill>
                  <a:srgbClr val="FFFF00"/>
                </a:solidFill>
                <a:latin typeface="Courier New" pitchFamily="49" charset="0"/>
                <a:cs typeface="Courier New" pitchFamily="49" charset="0"/>
              </a:rPr>
              <a:t>Checking connectivity... done</a:t>
            </a:r>
            <a:r>
              <a:rPr lang="en-CA" sz="900" dirty="0" smtClean="0">
                <a:solidFill>
                  <a:srgbClr val="FFFF00"/>
                </a:solidFill>
                <a:latin typeface="Courier New" pitchFamily="49" charset="0"/>
                <a:cs typeface="Courier New" pitchFamily="49" charset="0"/>
              </a:rPr>
              <a:t>.</a:t>
            </a:r>
          </a:p>
          <a:p>
            <a:pPr marL="185738" lvl="1" indent="-185738"/>
            <a:endParaRPr lang="en-CA" sz="900" dirty="0">
              <a:solidFill>
                <a:srgbClr val="FFFF00"/>
              </a:solidFill>
              <a:latin typeface="Courier New" pitchFamily="49" charset="0"/>
              <a:cs typeface="Courier New" pitchFamily="49" charset="0"/>
            </a:endParaRPr>
          </a:p>
        </p:txBody>
      </p:sp>
      <p:sp>
        <p:nvSpPr>
          <p:cNvPr id="7" name="TextBox 6"/>
          <p:cNvSpPr txBox="1"/>
          <p:nvPr/>
        </p:nvSpPr>
        <p:spPr>
          <a:xfrm>
            <a:off x="1248222" y="4221088"/>
            <a:ext cx="5760640" cy="507831"/>
          </a:xfrm>
          <a:prstGeom prst="rect">
            <a:avLst/>
          </a:prstGeom>
          <a:solidFill>
            <a:schemeClr val="tx1">
              <a:lumMod val="75000"/>
              <a:lumOff val="25000"/>
            </a:schemeClr>
          </a:solidFill>
        </p:spPr>
        <p:txBody>
          <a:bodyPr wrap="square" rtlCol="0">
            <a:spAutoFit/>
          </a:bodyPr>
          <a:lstStyle/>
          <a:p>
            <a:pPr marL="185738" lvl="1" indent="-185738"/>
            <a:r>
              <a:rPr lang="en-US" sz="900" dirty="0" err="1">
                <a:solidFill>
                  <a:srgbClr val="FFFF00"/>
                </a:solidFill>
                <a:latin typeface="Courier New" pitchFamily="49" charset="0"/>
                <a:cs typeface="Courier New" pitchFamily="49" charset="0"/>
              </a:rPr>
              <a:t>git</a:t>
            </a:r>
            <a:r>
              <a:rPr lang="en-US" sz="900" dirty="0">
                <a:solidFill>
                  <a:srgbClr val="FFFF00"/>
                </a:solidFill>
                <a:latin typeface="Courier New" pitchFamily="49" charset="0"/>
                <a:cs typeface="Courier New" pitchFamily="49" charset="0"/>
              </a:rPr>
              <a:t> </a:t>
            </a:r>
            <a:r>
              <a:rPr lang="en-US" sz="900" dirty="0" err="1">
                <a:solidFill>
                  <a:srgbClr val="FFFF00"/>
                </a:solidFill>
                <a:latin typeface="Courier New" pitchFamily="49" charset="0"/>
                <a:cs typeface="Courier New" pitchFamily="49" charset="0"/>
              </a:rPr>
              <a:t>config</a:t>
            </a:r>
            <a:r>
              <a:rPr lang="en-US" sz="900" dirty="0">
                <a:solidFill>
                  <a:srgbClr val="FFFF00"/>
                </a:solidFill>
                <a:latin typeface="Courier New" pitchFamily="49" charset="0"/>
                <a:cs typeface="Courier New" pitchFamily="49" charset="0"/>
              </a:rPr>
              <a:t> –global user.name “Your Name”</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a:t>
            </a:r>
            <a:r>
              <a:rPr lang="en-US" sz="900" dirty="0" err="1" smtClean="0">
                <a:solidFill>
                  <a:srgbClr val="FFFF00"/>
                </a:solidFill>
                <a:latin typeface="Courier New" pitchFamily="49" charset="0"/>
                <a:cs typeface="Courier New" pitchFamily="49" charset="0"/>
              </a:rPr>
              <a:t>config</a:t>
            </a:r>
            <a:r>
              <a:rPr lang="en-US" sz="900" dirty="0" smtClean="0">
                <a:solidFill>
                  <a:srgbClr val="FFFF00"/>
                </a:solidFill>
                <a:latin typeface="Courier New" pitchFamily="49" charset="0"/>
                <a:cs typeface="Courier New" pitchFamily="49" charset="0"/>
              </a:rPr>
              <a:t> --global </a:t>
            </a:r>
            <a:r>
              <a:rPr lang="en-US" sz="900" dirty="0" err="1" smtClean="0">
                <a:solidFill>
                  <a:srgbClr val="FFFF00"/>
                </a:solidFill>
                <a:latin typeface="Courier New" pitchFamily="49" charset="0"/>
                <a:cs typeface="Courier New" pitchFamily="49" charset="0"/>
              </a:rPr>
              <a:t>user.email</a:t>
            </a:r>
            <a:r>
              <a:rPr lang="en-US" sz="900" dirty="0" smtClean="0">
                <a:solidFill>
                  <a:srgbClr val="FFFF00"/>
                </a:solidFill>
                <a:latin typeface="Courier New" pitchFamily="49" charset="0"/>
                <a:cs typeface="Courier New" pitchFamily="49" charset="0"/>
              </a:rPr>
              <a:t> me@email.com</a:t>
            </a:r>
            <a:endParaRPr lang="en-CA" sz="900" dirty="0">
              <a:solidFill>
                <a:srgbClr val="FFFF00"/>
              </a:solidFill>
              <a:latin typeface="Courier New" pitchFamily="49" charset="0"/>
              <a:cs typeface="Courier New" pitchFamily="49" charset="0"/>
            </a:endParaRPr>
          </a:p>
          <a:p>
            <a:pPr marL="185738" lvl="1" indent="-185738"/>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933491729"/>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185738" lvl="1" indent="-185738"/>
            <a:r>
              <a:rPr lang="en-US" sz="1600" dirty="0"/>
              <a:t>Checkout from </a:t>
            </a:r>
            <a:r>
              <a:rPr lang="en-US" sz="1600" dirty="0" err="1"/>
              <a:t>GitHub</a:t>
            </a:r>
            <a:r>
              <a:rPr lang="en-US" sz="1600" dirty="0"/>
              <a:t> </a:t>
            </a:r>
            <a:r>
              <a:rPr lang="en-US" sz="1600" dirty="0" smtClean="0"/>
              <a:t>( with </a:t>
            </a:r>
            <a:r>
              <a:rPr lang="en-US" sz="1600" dirty="0" err="1" smtClean="0"/>
              <a:t>TortoiseGit</a:t>
            </a:r>
            <a:r>
              <a:rPr lang="en-US" sz="1600" dirty="0" smtClean="0"/>
              <a:t> )</a:t>
            </a:r>
          </a:p>
          <a:p>
            <a:pPr marL="368300" lvl="2" indent="-185738"/>
            <a:r>
              <a:rPr lang="en-US" sz="1200" dirty="0" smtClean="0"/>
              <a:t>Open context menu, select “</a:t>
            </a:r>
            <a:r>
              <a:rPr lang="en-US" sz="1200" dirty="0" err="1" smtClean="0"/>
              <a:t>Git</a:t>
            </a:r>
            <a:r>
              <a:rPr lang="en-US" sz="1200" dirty="0" smtClean="0"/>
              <a:t> Clone”</a:t>
            </a:r>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endParaRPr lang="en-US" sz="1200" dirty="0"/>
          </a:p>
          <a:p>
            <a:pPr marL="368300" lvl="2" indent="-185738"/>
            <a:endParaRPr lang="en-US" sz="1200" dirty="0" smtClean="0"/>
          </a:p>
          <a:p>
            <a:pPr marL="368300" lvl="2" indent="-185738"/>
            <a:r>
              <a:rPr lang="en-US" sz="1200" dirty="0" smtClean="0"/>
              <a:t>Enter your project </a:t>
            </a:r>
            <a:r>
              <a:rPr lang="en-US" sz="1200" dirty="0" err="1" smtClean="0"/>
              <a:t>GitHub</a:t>
            </a:r>
            <a:r>
              <a:rPr lang="en-US" sz="1200" dirty="0" smtClean="0"/>
              <a:t> URL, click OK to check out whole project</a:t>
            </a:r>
          </a:p>
          <a:p>
            <a:pPr marL="368300" lvl="2" indent="-185738"/>
            <a:endParaRPr lang="en-US" sz="12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23</a:t>
            </a:fld>
            <a:endParaRPr lang="en-C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700808"/>
            <a:ext cx="31527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3573016"/>
            <a:ext cx="4176464" cy="267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114775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remember password</a:t>
            </a:r>
            <a:endParaRPr lang="en-CA" dirty="0"/>
          </a:p>
        </p:txBody>
      </p:sp>
      <p:sp>
        <p:nvSpPr>
          <p:cNvPr id="3" name="Content Placeholder 2"/>
          <p:cNvSpPr>
            <a:spLocks noGrp="1"/>
          </p:cNvSpPr>
          <p:nvPr>
            <p:ph idx="1"/>
          </p:nvPr>
        </p:nvSpPr>
        <p:spPr/>
        <p:txBody>
          <a:bodyPr/>
          <a:lstStyle/>
          <a:p>
            <a:pPr marL="185738" lvl="2" indent="-185738"/>
            <a:r>
              <a:rPr lang="en-US" sz="1200" dirty="0" err="1" smtClean="0"/>
              <a:t>TotoriseGit</a:t>
            </a:r>
            <a:r>
              <a:rPr lang="en-US" sz="1200" dirty="0" smtClean="0"/>
              <a:t> Configuration for username, email.  ( </a:t>
            </a:r>
            <a:r>
              <a:rPr lang="en-US" sz="1200" dirty="0" err="1" smtClean="0"/>
              <a:t>TotoriseGit</a:t>
            </a:r>
            <a:r>
              <a:rPr lang="en-US" sz="1200" dirty="0" smtClean="0"/>
              <a:t> -&gt; setting -&gt; </a:t>
            </a:r>
            <a:r>
              <a:rPr lang="en-US" sz="1200" dirty="0" err="1" smtClean="0"/>
              <a:t>Git</a:t>
            </a:r>
            <a:r>
              <a:rPr lang="en-US" sz="1200" dirty="0" smtClean="0"/>
              <a:t> )</a:t>
            </a:r>
          </a:p>
          <a:p>
            <a:pPr marL="360363" lvl="3" indent="-185738"/>
            <a:endParaRPr lang="en-US" sz="1200" dirty="0"/>
          </a:p>
          <a:p>
            <a:pPr marL="360363" lvl="3" indent="-185738"/>
            <a:endParaRPr lang="en-US" sz="1200" dirty="0" smtClean="0"/>
          </a:p>
          <a:p>
            <a:pPr marL="360363" lvl="3" indent="-185738"/>
            <a:endParaRPr lang="en-US" sz="1200" dirty="0"/>
          </a:p>
          <a:p>
            <a:pPr marL="360363" lvl="3" indent="-185738"/>
            <a:endParaRPr lang="en-US" sz="1200" dirty="0" smtClean="0"/>
          </a:p>
          <a:p>
            <a:pPr marL="360363" lvl="3" indent="-185738"/>
            <a:endParaRPr lang="en-US" sz="1200" dirty="0"/>
          </a:p>
          <a:p>
            <a:pPr marL="360363" lvl="3" indent="-185738"/>
            <a:endParaRPr lang="en-US" sz="1200" dirty="0" smtClean="0"/>
          </a:p>
          <a:p>
            <a:pPr marL="360363" lvl="3" indent="-185738"/>
            <a:endParaRPr lang="en-US" sz="1200" dirty="0"/>
          </a:p>
          <a:p>
            <a:pPr marL="360363" lvl="3" indent="-185738"/>
            <a:endParaRPr lang="en-US" sz="1200" dirty="0" smtClean="0"/>
          </a:p>
          <a:p>
            <a:pPr marL="360363" lvl="3" indent="-185738"/>
            <a:endParaRPr lang="en-US" sz="1200" dirty="0"/>
          </a:p>
          <a:p>
            <a:pPr marL="360363" lvl="3" indent="-185738"/>
            <a:endParaRPr lang="en-US" sz="1200" dirty="0" smtClean="0"/>
          </a:p>
          <a:p>
            <a:pPr marL="360363" lvl="3" indent="-185738"/>
            <a:endParaRPr lang="en-US" sz="1200" dirty="0"/>
          </a:p>
          <a:p>
            <a:pPr marL="360363" lvl="3" indent="-185738"/>
            <a:endParaRPr lang="en-US" sz="1200" dirty="0" smtClean="0"/>
          </a:p>
          <a:p>
            <a:pPr marL="360363" lvl="3" indent="-185738"/>
            <a:r>
              <a:rPr lang="en-US" sz="1200" dirty="0" smtClean="0"/>
              <a:t>Remember password ( </a:t>
            </a:r>
            <a:r>
              <a:rPr lang="en-US" sz="1200" dirty="0" err="1" smtClean="0"/>
              <a:t>TotoriseGit</a:t>
            </a:r>
            <a:r>
              <a:rPr lang="en-US" sz="1200" dirty="0" smtClean="0"/>
              <a:t> -&gt; Setting -&gt; </a:t>
            </a:r>
            <a:r>
              <a:rPr lang="en-US" sz="1200" dirty="0" err="1" smtClean="0"/>
              <a:t>Git</a:t>
            </a:r>
            <a:r>
              <a:rPr lang="en-US" sz="1200" dirty="0" smtClean="0"/>
              <a:t> -&gt; Credential )</a:t>
            </a:r>
            <a:endParaRPr lang="en-CA" sz="12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24</a:t>
            </a:fld>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448712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4189827"/>
            <a:ext cx="4669235" cy="204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946625"/>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the Release</a:t>
            </a:r>
            <a:endParaRPr lang="en-CA" dirty="0"/>
          </a:p>
        </p:txBody>
      </p:sp>
      <p:sp>
        <p:nvSpPr>
          <p:cNvPr id="3" name="Content Placeholder 2"/>
          <p:cNvSpPr>
            <a:spLocks noGrp="1"/>
          </p:cNvSpPr>
          <p:nvPr>
            <p:ph idx="1"/>
          </p:nvPr>
        </p:nvSpPr>
        <p:spPr/>
        <p:txBody>
          <a:bodyPr>
            <a:normAutofit/>
          </a:bodyPr>
          <a:lstStyle/>
          <a:p>
            <a:r>
              <a:rPr lang="en-US" sz="1800" dirty="0" smtClean="0"/>
              <a:t>For each release, we must create a tag in </a:t>
            </a:r>
            <a:r>
              <a:rPr lang="en-US" sz="1800" dirty="0" err="1" smtClean="0"/>
              <a:t>Git</a:t>
            </a:r>
            <a:r>
              <a:rPr lang="en-US" sz="1800" dirty="0" smtClean="0"/>
              <a:t>.</a:t>
            </a:r>
          </a:p>
          <a:p>
            <a:r>
              <a:rPr lang="en-US" sz="1800" dirty="0" smtClean="0"/>
              <a:t>Using </a:t>
            </a:r>
            <a:r>
              <a:rPr lang="en-US" sz="1800" dirty="0" err="1" smtClean="0"/>
              <a:t>GitHub</a:t>
            </a:r>
            <a:r>
              <a:rPr lang="en-US" sz="1800" dirty="0"/>
              <a:t> Web (</a:t>
            </a:r>
            <a:r>
              <a:rPr lang="en-US" sz="1800" dirty="0">
                <a:hlinkClick r:id="rId2"/>
              </a:rPr>
              <a:t>http://</a:t>
            </a:r>
            <a:r>
              <a:rPr lang="en-US" sz="1800" dirty="0" smtClean="0">
                <a:hlinkClick r:id="rId2"/>
              </a:rPr>
              <a:t>stackoverflow.com/questions/18216991/create-a-tag-in-github-repository</a:t>
            </a:r>
            <a:r>
              <a:rPr lang="en-US" sz="1800" dirty="0" smtClean="0"/>
              <a:t> )</a:t>
            </a:r>
          </a:p>
          <a:p>
            <a:r>
              <a:rPr lang="en-US" sz="1800" dirty="0" smtClean="0"/>
              <a:t>Using </a:t>
            </a:r>
            <a:r>
              <a:rPr lang="en-US" sz="1800" dirty="0" err="1" smtClean="0"/>
              <a:t>TotoriseGit</a:t>
            </a:r>
            <a:endParaRPr lang="en-US" sz="1800" dirty="0"/>
          </a:p>
          <a:p>
            <a:pPr lvl="1"/>
            <a:r>
              <a:rPr lang="en-US" sz="1400" dirty="0" err="1">
                <a:solidFill>
                  <a:srgbClr val="00274C"/>
                </a:solidFill>
              </a:rPr>
              <a:t>Totorise</a:t>
            </a:r>
            <a:r>
              <a:rPr lang="en-US" sz="1400" dirty="0">
                <a:solidFill>
                  <a:srgbClr val="00274C"/>
                </a:solidFill>
              </a:rPr>
              <a:t> </a:t>
            </a:r>
            <a:r>
              <a:rPr lang="en-US" sz="1400" dirty="0" err="1" smtClean="0">
                <a:solidFill>
                  <a:srgbClr val="00274C"/>
                </a:solidFill>
              </a:rPr>
              <a:t>Git</a:t>
            </a:r>
            <a:r>
              <a:rPr lang="en-US" sz="1400" dirty="0" smtClean="0">
                <a:solidFill>
                  <a:srgbClr val="00274C"/>
                </a:solidFill>
              </a:rPr>
              <a:t> Menu -&gt; Create Tag</a:t>
            </a:r>
          </a:p>
          <a:p>
            <a:pPr lvl="2"/>
            <a:r>
              <a:rPr lang="en-US" sz="1000" dirty="0" smtClean="0">
                <a:solidFill>
                  <a:srgbClr val="00274C"/>
                </a:solidFill>
              </a:rPr>
              <a:t>Choose “Head” to create tag based on latest changes</a:t>
            </a:r>
          </a:p>
          <a:p>
            <a:pPr lvl="2"/>
            <a:r>
              <a:rPr lang="en-US" sz="1000" dirty="0" smtClean="0">
                <a:solidFill>
                  <a:srgbClr val="00274C"/>
                </a:solidFill>
              </a:rPr>
              <a:t>Or</a:t>
            </a:r>
          </a:p>
          <a:p>
            <a:pPr lvl="2"/>
            <a:r>
              <a:rPr lang="en-US" sz="1000" dirty="0" smtClean="0">
                <a:solidFill>
                  <a:srgbClr val="00274C"/>
                </a:solidFill>
              </a:rPr>
              <a:t>Select commit from change logs for the tag</a:t>
            </a:r>
            <a:endParaRPr lang="en-US" sz="1000" dirty="0">
              <a:solidFill>
                <a:srgbClr val="00274C"/>
              </a:solidFill>
            </a:endParaRPr>
          </a:p>
          <a:p>
            <a:pPr lvl="1"/>
            <a:r>
              <a:rPr lang="en-US" sz="1400" dirty="0" err="1" smtClean="0"/>
              <a:t>TotoriseGit</a:t>
            </a:r>
            <a:r>
              <a:rPr lang="en-US" sz="1400" dirty="0" smtClean="0"/>
              <a:t> Menu -&gt; </a:t>
            </a:r>
            <a:r>
              <a:rPr lang="en-US" sz="1400" dirty="0" err="1" smtClean="0"/>
              <a:t>Git</a:t>
            </a:r>
            <a:r>
              <a:rPr lang="en-US" sz="1400" dirty="0" smtClean="0"/>
              <a:t> Sync </a:t>
            </a:r>
          </a:p>
          <a:p>
            <a:pPr lvl="2"/>
            <a:r>
              <a:rPr lang="en-US" sz="1000" dirty="0" smtClean="0"/>
              <a:t>Click “Push Tags” to upload changes to </a:t>
            </a:r>
            <a:r>
              <a:rPr lang="en-US" sz="1000" dirty="0" err="1" smtClean="0"/>
              <a:t>GitHub</a:t>
            </a:r>
            <a:endParaRPr lang="en-US" sz="1000" dirty="0" smtClean="0"/>
          </a:p>
          <a:p>
            <a:pPr lvl="2"/>
            <a:endParaRPr lang="en-US" sz="1000" dirty="0"/>
          </a:p>
          <a:p>
            <a:pPr lvl="1"/>
            <a:endParaRPr lang="en-US" sz="1400" dirty="0" smtClean="0"/>
          </a:p>
          <a:p>
            <a:pPr lvl="1"/>
            <a:endParaRPr lang="en-US" sz="14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25</a:t>
            </a:fld>
            <a:endParaRPr lang="en-CA"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185" y="1700808"/>
            <a:ext cx="3419648" cy="2900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573016"/>
            <a:ext cx="3937946" cy="300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845337"/>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branch</a:t>
            </a:r>
            <a:endParaRPr lang="en-CA" dirty="0"/>
          </a:p>
        </p:txBody>
      </p:sp>
      <p:sp>
        <p:nvSpPr>
          <p:cNvPr id="3" name="Content Placeholder 2"/>
          <p:cNvSpPr>
            <a:spLocks noGrp="1"/>
          </p:cNvSpPr>
          <p:nvPr>
            <p:ph idx="1"/>
          </p:nvPr>
        </p:nvSpPr>
        <p:spPr/>
        <p:txBody>
          <a:bodyPr>
            <a:normAutofit/>
          </a:bodyPr>
          <a:lstStyle/>
          <a:p>
            <a:r>
              <a:rPr lang="en-US" sz="1800" dirty="0" smtClean="0"/>
              <a:t>Check which branch you are working ( which has * indicator )</a:t>
            </a:r>
          </a:p>
          <a:p>
            <a:endParaRPr lang="en-US" sz="1800" dirty="0" smtClean="0"/>
          </a:p>
          <a:p>
            <a:endParaRPr lang="en-US" sz="1800" dirty="0" smtClean="0"/>
          </a:p>
          <a:p>
            <a:endParaRPr lang="en-US" sz="1800" dirty="0" smtClean="0"/>
          </a:p>
          <a:p>
            <a:r>
              <a:rPr lang="en-US" sz="1800" dirty="0" smtClean="0"/>
              <a:t>Create(and switch) to new branch from an existing branch head</a:t>
            </a:r>
          </a:p>
          <a:p>
            <a:pPr lvl="1"/>
            <a:r>
              <a:rPr lang="en-US" sz="1400" dirty="0" smtClean="0"/>
              <a:t>Command line</a:t>
            </a:r>
          </a:p>
          <a:p>
            <a:pPr lvl="1"/>
            <a:endParaRPr lang="en-US" sz="1400" dirty="0" smtClean="0"/>
          </a:p>
          <a:p>
            <a:pPr lvl="1"/>
            <a:endParaRPr lang="en-US" sz="1400" dirty="0" smtClean="0"/>
          </a:p>
          <a:p>
            <a:pPr lvl="1"/>
            <a:r>
              <a:rPr lang="en-US" sz="1400" dirty="0" err="1" smtClean="0"/>
              <a:t>TortoiseGit</a:t>
            </a:r>
            <a:endParaRPr lang="en-US" sz="1400" dirty="0"/>
          </a:p>
          <a:p>
            <a:endParaRPr lang="en-US" sz="1800" dirty="0" smtClean="0"/>
          </a:p>
          <a:p>
            <a:endParaRPr lang="en-US" sz="1800" dirty="0" smtClean="0"/>
          </a:p>
          <a:p>
            <a:endParaRPr lang="en-US" sz="1800" dirty="0"/>
          </a:p>
          <a:p>
            <a:endParaRPr lang="en-US" sz="1800" dirty="0" smtClean="0"/>
          </a:p>
          <a:p>
            <a:endParaRPr lang="en-US" sz="1800" dirty="0"/>
          </a:p>
          <a:p>
            <a:endParaRPr lang="en-US" sz="1800" dirty="0" smtClean="0"/>
          </a:p>
        </p:txBody>
      </p:sp>
      <p:sp>
        <p:nvSpPr>
          <p:cNvPr id="4" name="Slide Number Placeholder 3"/>
          <p:cNvSpPr>
            <a:spLocks noGrp="1"/>
          </p:cNvSpPr>
          <p:nvPr>
            <p:ph type="sldNum" sz="quarter" idx="12"/>
          </p:nvPr>
        </p:nvSpPr>
        <p:spPr/>
        <p:txBody>
          <a:bodyPr/>
          <a:lstStyle/>
          <a:p>
            <a:fld id="{BA2F164E-8353-4F09-A31B-F9417921337F}" type="slidenum">
              <a:rPr lang="en-CA" smtClean="0"/>
              <a:pPr/>
              <a:t>26</a:t>
            </a:fld>
            <a:endParaRPr lang="en-CA" dirty="0"/>
          </a:p>
        </p:txBody>
      </p:sp>
      <p:sp>
        <p:nvSpPr>
          <p:cNvPr id="5" name="TextBox 4"/>
          <p:cNvSpPr txBox="1"/>
          <p:nvPr/>
        </p:nvSpPr>
        <p:spPr>
          <a:xfrm>
            <a:off x="1259632" y="2921169"/>
            <a:ext cx="5760640" cy="3693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latin typeface="Courier New" pitchFamily="49" charset="0"/>
                <a:cs typeface="Courier New" pitchFamily="49" charset="0"/>
              </a:rPr>
              <a:t>git branch &lt;</a:t>
            </a:r>
            <a:r>
              <a:rPr lang="en-CA" sz="900" dirty="0" err="1" smtClean="0">
                <a:solidFill>
                  <a:srgbClr val="FFFF00"/>
                </a:solidFill>
                <a:latin typeface="Courier New" pitchFamily="49" charset="0"/>
                <a:cs typeface="Courier New" pitchFamily="49" charset="0"/>
              </a:rPr>
              <a:t>new_branch</a:t>
            </a:r>
            <a:r>
              <a:rPr lang="en-CA" sz="900" dirty="0" smtClean="0">
                <a:solidFill>
                  <a:srgbClr val="FFFF00"/>
                </a:solidFill>
                <a:latin typeface="Courier New" pitchFamily="49" charset="0"/>
                <a:cs typeface="Courier New" pitchFamily="49" charset="0"/>
              </a:rPr>
              <a:t>&gt; &lt;</a:t>
            </a:r>
            <a:r>
              <a:rPr lang="en-CA" sz="900" dirty="0" err="1" smtClean="0">
                <a:solidFill>
                  <a:srgbClr val="FFFF00"/>
                </a:solidFill>
                <a:latin typeface="Courier New" pitchFamily="49" charset="0"/>
                <a:cs typeface="Courier New" pitchFamily="49" charset="0"/>
              </a:rPr>
              <a:t>existing_branch</a:t>
            </a:r>
            <a:r>
              <a:rPr lang="en-CA" sz="900" dirty="0" smtClean="0">
                <a:solidFill>
                  <a:srgbClr val="FFFF00"/>
                </a:solidFill>
                <a:latin typeface="Courier New" pitchFamily="49" charset="0"/>
                <a:cs typeface="Courier New" pitchFamily="49" charset="0"/>
              </a:rPr>
              <a:t>&gt;</a:t>
            </a: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–b &lt;</a:t>
            </a:r>
            <a:r>
              <a:rPr lang="en-US" sz="900" dirty="0" err="1" smtClean="0">
                <a:solidFill>
                  <a:srgbClr val="FFFF00"/>
                </a:solidFill>
                <a:latin typeface="Courier New" pitchFamily="49" charset="0"/>
                <a:cs typeface="Courier New" pitchFamily="49" charset="0"/>
              </a:rPr>
              <a:t>new_branch</a:t>
            </a:r>
            <a:r>
              <a:rPr lang="en-US" sz="900" dirty="0" smtClean="0">
                <a:solidFill>
                  <a:srgbClr val="FFFF00"/>
                </a:solidFill>
                <a:latin typeface="Courier New" pitchFamily="49" charset="0"/>
                <a:cs typeface="Courier New" pitchFamily="49" charset="0"/>
              </a:rPr>
              <a:t>&gt; &lt;</a:t>
            </a:r>
            <a:r>
              <a:rPr lang="en-US" sz="900" dirty="0" err="1" smtClean="0">
                <a:solidFill>
                  <a:srgbClr val="FFFF00"/>
                </a:solidFill>
                <a:latin typeface="Courier New" pitchFamily="49" charset="0"/>
                <a:cs typeface="Courier New" pitchFamily="49" charset="0"/>
              </a:rPr>
              <a:t>existing_branch</a:t>
            </a:r>
            <a:r>
              <a:rPr lang="en-US" sz="900" dirty="0" smtClean="0">
                <a:solidFill>
                  <a:srgbClr val="FFFF00"/>
                </a:solidFill>
                <a:latin typeface="Courier New" pitchFamily="49" charset="0"/>
                <a:cs typeface="Courier New" pitchFamily="49" charset="0"/>
              </a:rPr>
              <a:t>&gt;</a:t>
            </a:r>
            <a:endParaRPr lang="en-CA" sz="900" dirty="0">
              <a:solidFill>
                <a:srgbClr val="FFFF00"/>
              </a:solidFill>
              <a:latin typeface="Courier New" pitchFamily="49" charset="0"/>
              <a:cs typeface="Courier New" pitchFamily="49"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198" y="4324212"/>
            <a:ext cx="2689730" cy="1769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3559" y="3674995"/>
            <a:ext cx="3193529" cy="26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375609"/>
            <a:ext cx="36004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9992" y="1370464"/>
            <a:ext cx="3096344" cy="90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942499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US" sz="1800" dirty="0" smtClean="0"/>
              <a:t>Create </a:t>
            </a:r>
            <a:r>
              <a:rPr lang="en-US" sz="1800" dirty="0"/>
              <a:t>branch from specific </a:t>
            </a:r>
            <a:r>
              <a:rPr lang="en-US" sz="1800" dirty="0" smtClean="0"/>
              <a:t>commit</a:t>
            </a:r>
          </a:p>
          <a:p>
            <a:pPr lvl="1"/>
            <a:r>
              <a:rPr lang="en-US" sz="1400" dirty="0"/>
              <a:t>Command line</a:t>
            </a:r>
          </a:p>
          <a:p>
            <a:pPr lvl="1"/>
            <a:endParaRPr lang="en-US" sz="1400" dirty="0"/>
          </a:p>
          <a:p>
            <a:pPr lvl="1"/>
            <a:endParaRPr lang="en-US" sz="1400" dirty="0"/>
          </a:p>
          <a:p>
            <a:pPr lvl="1"/>
            <a:r>
              <a:rPr lang="en-US" sz="1400" dirty="0" err="1"/>
              <a:t>TortoiseGit</a:t>
            </a:r>
            <a:endParaRPr lang="en-US" sz="1400" dirty="0"/>
          </a:p>
          <a:p>
            <a:endParaRPr lang="en-US" sz="1600" dirty="0"/>
          </a:p>
          <a:p>
            <a:endParaRPr lang="en-US" sz="1600" dirty="0" smtClean="0"/>
          </a:p>
          <a:p>
            <a:endParaRPr lang="en-US" sz="1600" dirty="0" smtClean="0"/>
          </a:p>
          <a:p>
            <a:endParaRPr lang="en-US" sz="1600" dirty="0"/>
          </a:p>
          <a:p>
            <a:endParaRPr lang="en-US" sz="1600" dirty="0" smtClean="0"/>
          </a:p>
          <a:p>
            <a:endParaRPr lang="en-US" sz="1600" dirty="0"/>
          </a:p>
          <a:p>
            <a:endParaRPr lang="en-US" sz="1600" dirty="0"/>
          </a:p>
          <a:p>
            <a:r>
              <a:rPr lang="en-US" sz="1800" dirty="0"/>
              <a:t>Create branch from tag</a:t>
            </a:r>
            <a:endParaRPr lang="en-CA" sz="1800" dirty="0"/>
          </a:p>
          <a:p>
            <a:pPr lvl="1"/>
            <a:r>
              <a:rPr lang="en-US" sz="1400" dirty="0"/>
              <a:t>Command line</a:t>
            </a:r>
          </a:p>
          <a:p>
            <a:pPr lvl="1"/>
            <a:endParaRPr lang="en-US" sz="1400" dirty="0"/>
          </a:p>
          <a:p>
            <a:pPr lvl="1"/>
            <a:endParaRPr lang="en-US" sz="1400" dirty="0"/>
          </a:p>
          <a:p>
            <a:pPr lvl="1"/>
            <a:r>
              <a:rPr lang="en-US" sz="1400" dirty="0" err="1" smtClean="0"/>
              <a:t>TortoiseGit</a:t>
            </a:r>
            <a:endParaRPr lang="en-US" sz="1400" dirty="0" smtClean="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27</a:t>
            </a:fld>
            <a:endParaRPr lang="en-CA" dirty="0"/>
          </a:p>
        </p:txBody>
      </p:sp>
      <p:sp>
        <p:nvSpPr>
          <p:cNvPr id="5" name="TextBox 4"/>
          <p:cNvSpPr txBox="1"/>
          <p:nvPr/>
        </p:nvSpPr>
        <p:spPr>
          <a:xfrm>
            <a:off x="1043608" y="1683296"/>
            <a:ext cx="5760640" cy="3693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git branch </a:t>
            </a:r>
            <a:r>
              <a:rPr lang="en-CA" sz="900" dirty="0" smtClean="0">
                <a:solidFill>
                  <a:srgbClr val="FFFF00"/>
                </a:solidFill>
              </a:rPr>
              <a:t>&lt;</a:t>
            </a:r>
            <a:r>
              <a:rPr lang="en-CA" sz="900" dirty="0" err="1" smtClean="0">
                <a:solidFill>
                  <a:srgbClr val="FFFF00"/>
                </a:solidFill>
              </a:rPr>
              <a:t>new_branch</a:t>
            </a:r>
            <a:r>
              <a:rPr lang="en-CA" sz="900" dirty="0" smtClean="0">
                <a:solidFill>
                  <a:srgbClr val="FFFF00"/>
                </a:solidFill>
              </a:rPr>
              <a:t>&gt; a9c146a09505837ec03b</a:t>
            </a:r>
          </a:p>
          <a:p>
            <a:pPr marL="185738" lvl="1" indent="-185738"/>
            <a:endParaRPr lang="en-CA" sz="900" dirty="0">
              <a:solidFill>
                <a:srgbClr val="FFFF00"/>
              </a:solidFill>
              <a:latin typeface="Courier New" pitchFamily="49" charset="0"/>
              <a:cs typeface="Courier New"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204864"/>
            <a:ext cx="276161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43608" y="501317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git branch </a:t>
            </a:r>
            <a:r>
              <a:rPr lang="en-CA" sz="900" dirty="0" smtClean="0">
                <a:solidFill>
                  <a:srgbClr val="FFFF00"/>
                </a:solidFill>
              </a:rPr>
              <a:t>&lt;</a:t>
            </a:r>
            <a:r>
              <a:rPr lang="en-CA" sz="900" dirty="0" err="1" smtClean="0">
                <a:solidFill>
                  <a:srgbClr val="FFFF00"/>
                </a:solidFill>
              </a:rPr>
              <a:t>new_branch</a:t>
            </a:r>
            <a:r>
              <a:rPr lang="en-CA" sz="900" dirty="0" smtClean="0">
                <a:solidFill>
                  <a:srgbClr val="FFFF00"/>
                </a:solidFill>
              </a:rPr>
              <a:t>&gt;  &lt;</a:t>
            </a:r>
            <a:r>
              <a:rPr lang="en-CA" sz="900" dirty="0" err="1" smtClean="0">
                <a:solidFill>
                  <a:srgbClr val="FFFF00"/>
                </a:solidFill>
              </a:rPr>
              <a:t>tag_name</a:t>
            </a:r>
            <a:r>
              <a:rPr lang="en-CA" sz="900" dirty="0" smtClean="0">
                <a:solidFill>
                  <a:srgbClr val="FFFF00"/>
                </a:solidFill>
              </a:rPr>
              <a:t>&gt;</a:t>
            </a:r>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181749597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185738" lvl="1" indent="-185738"/>
            <a:r>
              <a:rPr lang="en-US" sz="1400" dirty="0" err="1"/>
              <a:t>TortoiseGit</a:t>
            </a:r>
            <a:endParaRPr lang="en-US" sz="14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28</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196752"/>
            <a:ext cx="4020111" cy="242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25725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branch</a:t>
            </a:r>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29</a:t>
            </a:fld>
            <a:endParaRPr lang="en-CA" dirty="0"/>
          </a:p>
        </p:txBody>
      </p:sp>
      <p:sp>
        <p:nvSpPr>
          <p:cNvPr id="6" name="Content Placeholder 5"/>
          <p:cNvSpPr>
            <a:spLocks noGrp="1"/>
          </p:cNvSpPr>
          <p:nvPr>
            <p:ph idx="1"/>
          </p:nvPr>
        </p:nvSpPr>
        <p:spPr/>
        <p:txBody>
          <a:bodyPr>
            <a:normAutofit/>
          </a:bodyPr>
          <a:lstStyle/>
          <a:p>
            <a:r>
              <a:rPr lang="en-US" sz="1800" dirty="0" smtClean="0"/>
              <a:t>A clean switch </a:t>
            </a:r>
          </a:p>
          <a:p>
            <a:pPr lvl="1"/>
            <a:r>
              <a:rPr lang="en-US" sz="1400" dirty="0" smtClean="0"/>
              <a:t>No uncommitted changes on working copy. </a:t>
            </a:r>
            <a:r>
              <a:rPr lang="en-US" sz="1400" dirty="0" err="1" smtClean="0"/>
              <a:t>Git</a:t>
            </a:r>
            <a:r>
              <a:rPr lang="en-US" sz="1400" dirty="0" smtClean="0"/>
              <a:t> will switch your workspace to specified branch</a:t>
            </a:r>
          </a:p>
          <a:p>
            <a:pPr lvl="1"/>
            <a:r>
              <a:rPr lang="en-US" sz="1400" dirty="0" smtClean="0"/>
              <a:t>Local changes will be kept if both branch on the changed file has same history commit</a:t>
            </a:r>
          </a:p>
          <a:p>
            <a:pPr lvl="1"/>
            <a:endParaRPr lang="en-US" sz="1400" dirty="0" smtClean="0"/>
          </a:p>
          <a:p>
            <a:pPr lvl="1"/>
            <a:r>
              <a:rPr lang="en-US" sz="1400" dirty="0" smtClean="0"/>
              <a:t> </a:t>
            </a:r>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r>
              <a:rPr lang="en-US" sz="1800" dirty="0" smtClean="0"/>
              <a:t>Discard local changes on working copy </a:t>
            </a:r>
            <a:endParaRPr lang="en-US" sz="1800" dirty="0"/>
          </a:p>
          <a:p>
            <a:pPr lvl="1"/>
            <a:r>
              <a:rPr lang="en-US" sz="1400" dirty="0" smtClean="0"/>
              <a:t>All untracked files will be kept in workspace after branch switch</a:t>
            </a:r>
          </a:p>
          <a:p>
            <a:pPr lvl="1"/>
            <a:r>
              <a:rPr lang="en-US" sz="1400" dirty="0" smtClean="0"/>
              <a:t>The local changes on tracked files (event staged files) will be discarded </a:t>
            </a:r>
            <a:endParaRPr lang="en-CA" sz="1400" dirty="0"/>
          </a:p>
        </p:txBody>
      </p:sp>
      <p:sp>
        <p:nvSpPr>
          <p:cNvPr id="8" name="TextBox 7"/>
          <p:cNvSpPr txBox="1"/>
          <p:nvPr/>
        </p:nvSpPr>
        <p:spPr>
          <a:xfrm>
            <a:off x="1043608" y="1902024"/>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git </a:t>
            </a:r>
            <a:r>
              <a:rPr lang="en-CA" sz="900" dirty="0" smtClean="0">
                <a:solidFill>
                  <a:srgbClr val="FFFF00"/>
                </a:solidFill>
              </a:rPr>
              <a:t>checkout  &lt;</a:t>
            </a:r>
            <a:r>
              <a:rPr lang="en-CA" sz="900" dirty="0" err="1" smtClean="0">
                <a:solidFill>
                  <a:srgbClr val="FFFF00"/>
                </a:solidFill>
              </a:rPr>
              <a:t>branch_name</a:t>
            </a:r>
            <a:r>
              <a:rPr lang="en-CA" sz="900" dirty="0" smtClean="0">
                <a:solidFill>
                  <a:srgbClr val="FFFF00"/>
                </a:solidFill>
              </a:rPr>
              <a:t>&gt;</a:t>
            </a:r>
            <a:endParaRPr lang="en-CA" sz="900" dirty="0">
              <a:solidFill>
                <a:srgbClr val="FFFF00"/>
              </a:solidFill>
              <a:latin typeface="Courier New" pitchFamily="49" charset="0"/>
              <a:cs typeface="Courier New" pitchFamily="49" charset="0"/>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2564904"/>
            <a:ext cx="2890669"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378943"/>
            <a:ext cx="2381460" cy="1698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043608" y="5085184"/>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git </a:t>
            </a:r>
            <a:r>
              <a:rPr lang="en-CA" sz="900" dirty="0" smtClean="0">
                <a:solidFill>
                  <a:srgbClr val="FFFF00"/>
                </a:solidFill>
              </a:rPr>
              <a:t>checkout  -f &lt;</a:t>
            </a:r>
            <a:r>
              <a:rPr lang="en-CA" sz="900" dirty="0" err="1" smtClean="0">
                <a:solidFill>
                  <a:srgbClr val="FFFF00"/>
                </a:solidFill>
              </a:rPr>
              <a:t>branch_name</a:t>
            </a:r>
            <a:r>
              <a:rPr lang="en-CA" sz="900" dirty="0" smtClean="0">
                <a:solidFill>
                  <a:srgbClr val="FFFF00"/>
                </a:solidFill>
              </a:rPr>
              <a:t>&gt;</a:t>
            </a:r>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47050072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Account in </a:t>
            </a:r>
            <a:r>
              <a:rPr lang="en-US" dirty="0" err="1" smtClean="0"/>
              <a:t>GitHub</a:t>
            </a:r>
            <a:endParaRPr lang="en-CA" dirty="0"/>
          </a:p>
        </p:txBody>
      </p:sp>
      <p:sp>
        <p:nvSpPr>
          <p:cNvPr id="3" name="Content Placeholder 2"/>
          <p:cNvSpPr>
            <a:spLocks noGrp="1"/>
          </p:cNvSpPr>
          <p:nvPr>
            <p:ph idx="1"/>
          </p:nvPr>
        </p:nvSpPr>
        <p:spPr/>
        <p:txBody>
          <a:bodyPr>
            <a:normAutofit/>
          </a:bodyPr>
          <a:lstStyle/>
          <a:p>
            <a:r>
              <a:rPr lang="en-US" sz="2000" dirty="0" smtClean="0"/>
              <a:t>Register with company email ( must use </a:t>
            </a:r>
            <a:r>
              <a:rPr lang="en-US" sz="2000" dirty="0" smtClean="0">
                <a:hlinkClick r:id="rId2"/>
              </a:rPr>
              <a:t>firstname.lastname@webtechwireless.com</a:t>
            </a:r>
            <a:r>
              <a:rPr lang="en-US" sz="2000" dirty="0" smtClean="0"/>
              <a:t> for Webtech team )</a:t>
            </a:r>
          </a:p>
          <a:p>
            <a:r>
              <a:rPr lang="en-US" sz="2000" dirty="0" smtClean="0"/>
              <a:t>Forward account name to me</a:t>
            </a:r>
            <a:endParaRPr lang="en-CA" sz="20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a:t>
            </a:fld>
            <a:endParaRPr lang="en-CA" dirty="0"/>
          </a:p>
        </p:txBody>
      </p:sp>
    </p:spTree>
    <p:extLst>
      <p:ext uri="{BB962C8B-B14F-4D97-AF65-F5344CB8AC3E}">
        <p14:creationId xmlns:p14="http://schemas.microsoft.com/office/powerpoint/2010/main" val="1800634057"/>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US" sz="1800" dirty="0" smtClean="0"/>
              <a:t>Save local </a:t>
            </a:r>
            <a:r>
              <a:rPr lang="en-US" sz="1800" dirty="0"/>
              <a:t>changes </a:t>
            </a:r>
            <a:r>
              <a:rPr lang="en-US" sz="1800" dirty="0" smtClean="0"/>
              <a:t>and apply back</a:t>
            </a:r>
            <a:endParaRPr lang="en-US" sz="1800" dirty="0"/>
          </a:p>
          <a:p>
            <a:pPr lvl="1"/>
            <a:r>
              <a:rPr lang="en-US" sz="1400" dirty="0"/>
              <a:t>All untracked files will </a:t>
            </a:r>
            <a:r>
              <a:rPr lang="en-US" sz="1400" dirty="0" smtClean="0"/>
              <a:t>be kept</a:t>
            </a:r>
          </a:p>
          <a:p>
            <a:pPr lvl="1"/>
            <a:r>
              <a:rPr lang="en-CA" sz="1400" dirty="0"/>
              <a:t>The command saves your local modifications away and reverts the working directory to match the HEAD commit</a:t>
            </a:r>
            <a:r>
              <a:rPr lang="en-CA" sz="1400" dirty="0" smtClean="0"/>
              <a:t>.</a:t>
            </a:r>
          </a:p>
          <a:p>
            <a:pPr lvl="1"/>
            <a:endParaRPr lang="en-US" sz="14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30</a:t>
            </a:fld>
            <a:endParaRPr lang="en-CA" dirty="0"/>
          </a:p>
        </p:txBody>
      </p:sp>
      <p:sp>
        <p:nvSpPr>
          <p:cNvPr id="5" name="TextBox 4"/>
          <p:cNvSpPr txBox="1"/>
          <p:nvPr/>
        </p:nvSpPr>
        <p:spPr>
          <a:xfrm>
            <a:off x="827584" y="2276872"/>
            <a:ext cx="5760640" cy="1338828"/>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git </a:t>
            </a:r>
            <a:r>
              <a:rPr lang="en-CA" sz="900" dirty="0" smtClean="0">
                <a:solidFill>
                  <a:srgbClr val="FFFF00"/>
                </a:solidFill>
              </a:rPr>
              <a:t> stash save “stash summary”</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&lt;</a:t>
            </a:r>
            <a:r>
              <a:rPr lang="en-US" sz="900" dirty="0" err="1" smtClean="0">
                <a:solidFill>
                  <a:srgbClr val="FFFF00"/>
                </a:solidFill>
                <a:latin typeface="Courier New" pitchFamily="49" charset="0"/>
                <a:cs typeface="Courier New" pitchFamily="49" charset="0"/>
              </a:rPr>
              <a:t>branch_name_A</a:t>
            </a:r>
            <a:r>
              <a:rPr lang="en-US" sz="900" dirty="0" smtClean="0">
                <a:solidFill>
                  <a:srgbClr val="FFFF00"/>
                </a:solidFill>
                <a:latin typeface="Courier New" pitchFamily="49" charset="0"/>
                <a:cs typeface="Courier New" pitchFamily="49" charset="0"/>
              </a:rPr>
              <a:t>&gt;</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smtClean="0">
                <a:solidFill>
                  <a:srgbClr val="FFFF00"/>
                </a:solidFill>
                <a:latin typeface="Courier New" pitchFamily="49" charset="0"/>
                <a:cs typeface="Courier New" pitchFamily="49" charset="0"/>
              </a:rPr>
              <a:t>... Complete the work on </a:t>
            </a:r>
            <a:r>
              <a:rPr lang="en-US" sz="900" dirty="0" err="1" smtClean="0">
                <a:solidFill>
                  <a:srgbClr val="FFFF00"/>
                </a:solidFill>
                <a:latin typeface="Courier New" pitchFamily="49" charset="0"/>
                <a:cs typeface="Courier New" pitchFamily="49" charset="0"/>
              </a:rPr>
              <a:t>branchA</a:t>
            </a:r>
            <a:r>
              <a:rPr lang="en-US" sz="900" dirty="0" smtClean="0">
                <a:solidFill>
                  <a:srgbClr val="FFFF00"/>
                </a:solidFill>
                <a:latin typeface="Courier New" pitchFamily="49" charset="0"/>
                <a:cs typeface="Courier New" pitchFamily="49" charset="0"/>
              </a:rPr>
              <a:t> and revert back master</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checkout master</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stash apply</a:t>
            </a:r>
            <a:endParaRPr lang="en-US" sz="900" dirty="0">
              <a:solidFill>
                <a:srgbClr val="FFFF00"/>
              </a:solidFill>
              <a:latin typeface="Courier New" pitchFamily="49" charset="0"/>
              <a:cs typeface="Courier New" pitchFamily="49"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697" y="4293096"/>
            <a:ext cx="38481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17599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changes from branch</a:t>
            </a:r>
            <a:endParaRPr lang="en-CA" dirty="0"/>
          </a:p>
        </p:txBody>
      </p:sp>
      <p:sp>
        <p:nvSpPr>
          <p:cNvPr id="3" name="Content Placeholder 2"/>
          <p:cNvSpPr>
            <a:spLocks noGrp="1"/>
          </p:cNvSpPr>
          <p:nvPr>
            <p:ph idx="1"/>
          </p:nvPr>
        </p:nvSpPr>
        <p:spPr/>
        <p:txBody>
          <a:bodyPr/>
          <a:lstStyle/>
          <a:p>
            <a:r>
              <a:rPr lang="en-US" sz="1800" dirty="0" smtClean="0"/>
              <a:t>Merge changes of </a:t>
            </a:r>
            <a:r>
              <a:rPr lang="en-US" sz="1800" dirty="0" smtClean="0"/>
              <a:t>one branch </a:t>
            </a:r>
            <a:r>
              <a:rPr lang="en-US" sz="1800" dirty="0" smtClean="0"/>
              <a:t>to </a:t>
            </a:r>
            <a:r>
              <a:rPr lang="en-US" sz="1800" dirty="0" smtClean="0"/>
              <a:t>another </a:t>
            </a:r>
            <a:r>
              <a:rPr lang="en-US" sz="1800" dirty="0" smtClean="0"/>
              <a:t>( make sure no uncommitted changes)</a:t>
            </a:r>
          </a:p>
          <a:p>
            <a:pPr lvl="1"/>
            <a:r>
              <a:rPr lang="en-US" sz="1400" dirty="0" smtClean="0"/>
              <a:t>Command line</a:t>
            </a:r>
          </a:p>
          <a:p>
            <a:pPr lvl="1"/>
            <a:endParaRPr lang="en-US" sz="1400" dirty="0"/>
          </a:p>
          <a:p>
            <a:pPr lvl="1"/>
            <a:endParaRPr lang="en-US" sz="1400" dirty="0" smtClean="0"/>
          </a:p>
          <a:p>
            <a:pPr lvl="1"/>
            <a:endParaRPr lang="en-US" sz="1400" dirty="0"/>
          </a:p>
          <a:p>
            <a:pPr lvl="1"/>
            <a:r>
              <a:rPr lang="en-US" sz="1400" dirty="0" err="1" smtClean="0"/>
              <a:t>TortoiseGit</a:t>
            </a:r>
            <a:r>
              <a:rPr lang="en-US" sz="1400" dirty="0" smtClean="0"/>
              <a:t> ( checkout, merge )</a:t>
            </a:r>
          </a:p>
          <a:p>
            <a:pPr lvl="1"/>
            <a:endParaRPr lang="en-US" sz="14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31</a:t>
            </a:fld>
            <a:endParaRPr lang="en-CA" dirty="0"/>
          </a:p>
        </p:txBody>
      </p:sp>
      <p:sp>
        <p:nvSpPr>
          <p:cNvPr id="6" name="TextBox 5"/>
          <p:cNvSpPr txBox="1"/>
          <p:nvPr/>
        </p:nvSpPr>
        <p:spPr>
          <a:xfrm>
            <a:off x="827584" y="1625025"/>
            <a:ext cx="5760640" cy="507831"/>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rPr>
              <a:t>git</a:t>
            </a:r>
            <a:r>
              <a:rPr lang="en-US" sz="900" dirty="0" smtClean="0">
                <a:solidFill>
                  <a:srgbClr val="FFFF00"/>
                </a:solidFill>
              </a:rPr>
              <a:t> checkout  master</a:t>
            </a:r>
          </a:p>
          <a:p>
            <a:pPr marL="185738" lvl="1" indent="-185738"/>
            <a:endParaRPr lang="en-US" sz="900" dirty="0">
              <a:solidFill>
                <a:srgbClr val="FFFF00"/>
              </a:solidFill>
              <a:latin typeface="Courier New" pitchFamily="49" charset="0"/>
              <a:cs typeface="Courier New" pitchFamily="49" charset="0"/>
            </a:endParaRPr>
          </a:p>
          <a:p>
            <a:pPr marL="185738" lvl="1" indent="-185738"/>
            <a:r>
              <a:rPr lang="en-US" sz="900" dirty="0" err="1" smtClean="0">
                <a:solidFill>
                  <a:srgbClr val="FFFF00"/>
                </a:solidFill>
                <a:latin typeface="Courier New" pitchFamily="49" charset="0"/>
                <a:cs typeface="Courier New" pitchFamily="49" charset="0"/>
              </a:rPr>
              <a:t>git</a:t>
            </a:r>
            <a:r>
              <a:rPr lang="en-US" sz="900" dirty="0" smtClean="0">
                <a:solidFill>
                  <a:srgbClr val="FFFF00"/>
                </a:solidFill>
                <a:latin typeface="Courier New" pitchFamily="49" charset="0"/>
                <a:cs typeface="Courier New" pitchFamily="49" charset="0"/>
              </a:rPr>
              <a:t> merge –-no-</a:t>
            </a:r>
            <a:r>
              <a:rPr lang="en-US" sz="900" dirty="0" err="1" smtClean="0">
                <a:solidFill>
                  <a:srgbClr val="FFFF00"/>
                </a:solidFill>
                <a:latin typeface="Courier New" pitchFamily="49" charset="0"/>
                <a:cs typeface="Courier New" pitchFamily="49" charset="0"/>
              </a:rPr>
              <a:t>ff</a:t>
            </a:r>
            <a:r>
              <a:rPr lang="en-US" sz="900" dirty="0" smtClean="0">
                <a:solidFill>
                  <a:srgbClr val="FFFF00"/>
                </a:solidFill>
                <a:latin typeface="Courier New" pitchFamily="49" charset="0"/>
                <a:cs typeface="Courier New" pitchFamily="49" charset="0"/>
              </a:rPr>
              <a:t> &lt;</a:t>
            </a:r>
            <a:r>
              <a:rPr lang="en-US" sz="900" dirty="0" err="1" smtClean="0">
                <a:solidFill>
                  <a:srgbClr val="FFFF00"/>
                </a:solidFill>
                <a:latin typeface="Courier New" pitchFamily="49" charset="0"/>
                <a:cs typeface="Courier New" pitchFamily="49" charset="0"/>
              </a:rPr>
              <a:t>branch_name</a:t>
            </a:r>
            <a:r>
              <a:rPr lang="en-US" sz="900" dirty="0" smtClean="0">
                <a:solidFill>
                  <a:srgbClr val="FFFF00"/>
                </a:solidFill>
                <a:latin typeface="Courier New" pitchFamily="49" charset="0"/>
                <a:cs typeface="Courier New" pitchFamily="49" charset="0"/>
              </a:rPr>
              <a:t>&gt;</a:t>
            </a:r>
            <a:endParaRPr lang="en-US" sz="900" dirty="0">
              <a:solidFill>
                <a:srgbClr val="FFFF00"/>
              </a:solidFill>
              <a:latin typeface="Courier New" pitchFamily="49" charset="0"/>
              <a:cs typeface="Courier New" pitchFamily="49"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94" y="2924944"/>
            <a:ext cx="3447430" cy="1893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409" y="3789040"/>
            <a:ext cx="3731078" cy="216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967574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Resolve Conflicts ( </a:t>
            </a:r>
            <a:r>
              <a:rPr lang="en-US" dirty="0" err="1" smtClean="0"/>
              <a:t>Torgoise</a:t>
            </a:r>
            <a:r>
              <a:rPr lang="en-US" dirty="0" smtClean="0"/>
              <a:t> </a:t>
            </a:r>
            <a:r>
              <a:rPr lang="en-US" dirty="0" err="1" smtClean="0"/>
              <a:t>Git</a:t>
            </a:r>
            <a:r>
              <a:rPr lang="en-US" dirty="0" smtClean="0"/>
              <a:t>)</a:t>
            </a:r>
            <a:endParaRPr lang="en-CA" dirty="0"/>
          </a:p>
        </p:txBody>
      </p:sp>
      <p:sp>
        <p:nvSpPr>
          <p:cNvPr id="3" name="Content Placeholder 2"/>
          <p:cNvSpPr>
            <a:spLocks noGrp="1"/>
          </p:cNvSpPr>
          <p:nvPr>
            <p:ph idx="1"/>
          </p:nvPr>
        </p:nvSpPr>
        <p:spPr/>
        <p:txBody>
          <a:bodyPr>
            <a:normAutofit/>
          </a:bodyPr>
          <a:lstStyle/>
          <a:p>
            <a:r>
              <a:rPr lang="en-US" sz="1800" dirty="0" smtClean="0"/>
              <a:t>Conflict indicator</a:t>
            </a:r>
            <a:endParaRPr lang="en-US" sz="1800" dirty="0"/>
          </a:p>
          <a:p>
            <a:endParaRPr lang="en-US" sz="1800" dirty="0" smtClean="0"/>
          </a:p>
          <a:p>
            <a:endParaRPr lang="en-US" sz="1800" dirty="0"/>
          </a:p>
          <a:p>
            <a:endParaRPr lang="en-US" sz="1800" dirty="0"/>
          </a:p>
          <a:p>
            <a:r>
              <a:rPr lang="en-US" sz="1800" dirty="0" smtClean="0"/>
              <a:t>Manually edit the conflict file OR through some tools</a:t>
            </a:r>
          </a:p>
          <a:p>
            <a:endParaRPr lang="en-US" sz="1800" dirty="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Once done. Select “Conflict Resolved” in </a:t>
            </a:r>
            <a:r>
              <a:rPr lang="en-US" sz="1800" dirty="0" err="1" smtClean="0"/>
              <a:t>torgoisegit</a:t>
            </a:r>
            <a:endParaRPr lang="en-US" sz="1800" dirty="0" smtClean="0"/>
          </a:p>
          <a:p>
            <a:r>
              <a:rPr lang="en-US" sz="1800" dirty="0" smtClean="0"/>
              <a:t>Commit the changes to </a:t>
            </a:r>
            <a:r>
              <a:rPr lang="en-US" sz="1800" dirty="0" err="1" smtClean="0"/>
              <a:t>Git</a:t>
            </a:r>
            <a:endParaRPr lang="en-CA" sz="18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32</a:t>
            </a:fld>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268761"/>
            <a:ext cx="2367337"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268761"/>
            <a:ext cx="179254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6838" y="2492896"/>
            <a:ext cx="4176464" cy="297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197439"/>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Undo Merge</a:t>
            </a:r>
            <a:endParaRPr lang="en-CA" dirty="0"/>
          </a:p>
        </p:txBody>
      </p:sp>
      <p:sp>
        <p:nvSpPr>
          <p:cNvPr id="3" name="Content Placeholder 2"/>
          <p:cNvSpPr>
            <a:spLocks noGrp="1"/>
          </p:cNvSpPr>
          <p:nvPr>
            <p:ph idx="1"/>
          </p:nvPr>
        </p:nvSpPr>
        <p:spPr/>
        <p:txBody>
          <a:bodyPr>
            <a:normAutofit/>
          </a:bodyPr>
          <a:lstStyle/>
          <a:p>
            <a:r>
              <a:rPr lang="en-CA" sz="1800" dirty="0"/>
              <a:t>Abort the current conflict resolution </a:t>
            </a:r>
            <a:r>
              <a:rPr lang="en-CA" sz="1800" dirty="0" smtClean="0"/>
              <a:t>process: return </a:t>
            </a:r>
            <a:r>
              <a:rPr lang="en-CA" sz="1800" dirty="0"/>
              <a:t>to the state before you started </a:t>
            </a:r>
            <a:r>
              <a:rPr lang="en-CA" sz="1800" dirty="0" smtClean="0"/>
              <a:t>the merge  </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Undo merge</a:t>
            </a:r>
            <a:endParaRPr lang="en-CA" sz="18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33</a:t>
            </a:fld>
            <a:endParaRPr lang="en-CA" dirty="0"/>
          </a:p>
        </p:txBody>
      </p:sp>
      <p:sp>
        <p:nvSpPr>
          <p:cNvPr id="5" name="TextBox 4"/>
          <p:cNvSpPr txBox="1"/>
          <p:nvPr/>
        </p:nvSpPr>
        <p:spPr>
          <a:xfrm>
            <a:off x="827584" y="1686000"/>
            <a:ext cx="5760640" cy="2308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rPr>
              <a:t>git</a:t>
            </a:r>
            <a:r>
              <a:rPr lang="en-US" sz="900" dirty="0" smtClean="0">
                <a:solidFill>
                  <a:srgbClr val="FFFF00"/>
                </a:solidFill>
              </a:rPr>
              <a:t> merge –-abort </a:t>
            </a:r>
            <a:endParaRPr lang="en-US" sz="900" dirty="0">
              <a:solidFill>
                <a:srgbClr val="FFFF00"/>
              </a:solidFill>
              <a:latin typeface="Courier New" pitchFamily="49" charset="0"/>
              <a:cs typeface="Courier New" pitchFamily="49"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449189"/>
            <a:ext cx="20764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7584" y="4005064"/>
            <a:ext cx="5760640" cy="230832"/>
          </a:xfrm>
          <a:prstGeom prst="rect">
            <a:avLst/>
          </a:prstGeom>
          <a:solidFill>
            <a:schemeClr val="tx1">
              <a:lumMod val="75000"/>
              <a:lumOff val="25000"/>
            </a:schemeClr>
          </a:solidFill>
        </p:spPr>
        <p:txBody>
          <a:bodyPr wrap="square" rtlCol="0">
            <a:spAutoFit/>
          </a:bodyPr>
          <a:lstStyle/>
          <a:p>
            <a:pPr marL="185738" lvl="1" indent="-185738"/>
            <a:r>
              <a:rPr lang="en-US" sz="900" dirty="0" err="1" smtClean="0">
                <a:solidFill>
                  <a:srgbClr val="FFFF00"/>
                </a:solidFill>
              </a:rPr>
              <a:t>git</a:t>
            </a:r>
            <a:r>
              <a:rPr lang="en-US" sz="900" dirty="0" smtClean="0">
                <a:solidFill>
                  <a:srgbClr val="FFFF00"/>
                </a:solidFill>
              </a:rPr>
              <a:t>  reset --hard</a:t>
            </a:r>
            <a:endParaRPr lang="en-US"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4270694568"/>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Undo changes</a:t>
            </a:r>
            <a:endParaRPr lang="en-CA" dirty="0"/>
          </a:p>
        </p:txBody>
      </p:sp>
      <p:sp>
        <p:nvSpPr>
          <p:cNvPr id="3" name="Content Placeholder 2"/>
          <p:cNvSpPr>
            <a:spLocks noGrp="1"/>
          </p:cNvSpPr>
          <p:nvPr>
            <p:ph idx="1"/>
          </p:nvPr>
        </p:nvSpPr>
        <p:spPr/>
        <p:txBody>
          <a:bodyPr/>
          <a:lstStyle/>
          <a:p>
            <a:r>
              <a:rPr lang="en-US" sz="1800" dirty="0" smtClean="0"/>
              <a:t>Discard changes on </a:t>
            </a:r>
            <a:r>
              <a:rPr lang="en-US" sz="1800" dirty="0" err="1" smtClean="0"/>
              <a:t>unstaged</a:t>
            </a:r>
            <a:r>
              <a:rPr lang="en-US" sz="1800" dirty="0" smtClean="0"/>
              <a:t> files</a:t>
            </a:r>
          </a:p>
          <a:p>
            <a:endParaRPr lang="en-US" sz="1800" dirty="0"/>
          </a:p>
          <a:p>
            <a:endParaRPr lang="en-US" sz="1800" dirty="0" smtClean="0"/>
          </a:p>
          <a:p>
            <a:endParaRPr lang="en-US" sz="1800" dirty="0"/>
          </a:p>
          <a:p>
            <a:endParaRPr lang="en-US" sz="1800" dirty="0" smtClean="0"/>
          </a:p>
          <a:p>
            <a:r>
              <a:rPr lang="en-US" sz="1800" dirty="0" smtClean="0"/>
              <a:t>Back to historical commit</a:t>
            </a:r>
          </a:p>
          <a:p>
            <a:endParaRPr lang="en-US" sz="1800" dirty="0" smtClean="0"/>
          </a:p>
          <a:p>
            <a:endParaRPr lang="en-US" sz="1800" dirty="0" smtClean="0"/>
          </a:p>
          <a:p>
            <a:endParaRPr lang="en-US" sz="1800" dirty="0"/>
          </a:p>
          <a:p>
            <a:endParaRPr lang="en-US" sz="1800" dirty="0" smtClean="0"/>
          </a:p>
          <a:p>
            <a:endParaRPr lang="en-US" sz="1800" dirty="0"/>
          </a:p>
          <a:p>
            <a:endParaRPr lang="en-CA" sz="18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34</a:t>
            </a:fld>
            <a:endParaRPr lang="en-CA" dirty="0"/>
          </a:p>
        </p:txBody>
      </p:sp>
      <p:sp>
        <p:nvSpPr>
          <p:cNvPr id="5" name="TextBox 4"/>
          <p:cNvSpPr txBox="1"/>
          <p:nvPr/>
        </p:nvSpPr>
        <p:spPr>
          <a:xfrm>
            <a:off x="1013917" y="141277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rPr>
              <a:t>git checkout  &lt;file name&gt;</a:t>
            </a:r>
            <a:endParaRPr lang="en-CA" sz="900" dirty="0">
              <a:solidFill>
                <a:srgbClr val="FFFF00"/>
              </a:solidFill>
              <a:latin typeface="Courier New" pitchFamily="49" charset="0"/>
              <a:cs typeface="Courier New" pitchFamily="49" charset="0"/>
            </a:endParaRPr>
          </a:p>
        </p:txBody>
      </p:sp>
      <p:sp>
        <p:nvSpPr>
          <p:cNvPr id="6" name="TextBox 5"/>
          <p:cNvSpPr txBox="1"/>
          <p:nvPr/>
        </p:nvSpPr>
        <p:spPr>
          <a:xfrm>
            <a:off x="998712" y="321297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rPr>
              <a:t>git checkout  &lt;commit &gt;  &lt;file name&gt;</a:t>
            </a:r>
            <a:endParaRPr lang="en-CA" sz="900" dirty="0">
              <a:solidFill>
                <a:srgbClr val="FFFF00"/>
              </a:solidFill>
              <a:latin typeface="Courier New" pitchFamily="49" charset="0"/>
              <a:cs typeface="Courier New" pitchFamily="49"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697527"/>
            <a:ext cx="2736304" cy="1011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717032"/>
            <a:ext cx="2507146" cy="197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117740"/>
            <a:ext cx="2808312" cy="3623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622637"/>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US" sz="1800" dirty="0" smtClean="0"/>
              <a:t>Undo a commit </a:t>
            </a:r>
          </a:p>
          <a:p>
            <a:pPr lvl="1"/>
            <a:r>
              <a:rPr lang="en-US" sz="1400" dirty="0" smtClean="0"/>
              <a:t>Undo is not remove commit from history. It “undo changes” and append a new commit with resulting contents</a:t>
            </a:r>
          </a:p>
          <a:p>
            <a:pPr lvl="1"/>
            <a:endParaRPr lang="en-US" sz="1400" dirty="0"/>
          </a:p>
          <a:p>
            <a:pPr lvl="1"/>
            <a:endParaRPr lang="en-US" sz="1400" dirty="0" smtClean="0"/>
          </a:p>
          <a:p>
            <a:pPr lvl="1"/>
            <a:endParaRPr lang="en-US" sz="1400" dirty="0"/>
          </a:p>
          <a:p>
            <a:pPr lvl="1"/>
            <a:endParaRPr lang="en-US" sz="1400" dirty="0"/>
          </a:p>
          <a:p>
            <a:endParaRPr lang="en-US" dirty="0" smtClean="0"/>
          </a:p>
          <a:p>
            <a:endParaRPr lang="en-US" dirty="0"/>
          </a:p>
          <a:p>
            <a:endParaRPr lang="en-US" sz="1800" dirty="0" smtClean="0"/>
          </a:p>
          <a:p>
            <a:r>
              <a:rPr lang="en-US" sz="1800" dirty="0" smtClean="0"/>
              <a:t>Remove staging files ( but still keep the changes )</a:t>
            </a:r>
            <a:endParaRPr lang="en-US" sz="1800" dirty="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35</a:t>
            </a:fld>
            <a:endParaRPr lang="en-CA" dirty="0"/>
          </a:p>
        </p:txBody>
      </p:sp>
      <p:sp>
        <p:nvSpPr>
          <p:cNvPr id="5" name="TextBox 4"/>
          <p:cNvSpPr txBox="1"/>
          <p:nvPr/>
        </p:nvSpPr>
        <p:spPr>
          <a:xfrm>
            <a:off x="998712" y="249289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rPr>
              <a:t>git revert  &lt;commit &gt;</a:t>
            </a:r>
            <a:endParaRPr lang="en-CA" sz="900" dirty="0">
              <a:solidFill>
                <a:srgbClr val="FFFF00"/>
              </a:solidFill>
              <a:latin typeface="Courier New" pitchFamily="49" charset="0"/>
              <a:cs typeface="Courier New" pitchFamily="49"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614957"/>
            <a:ext cx="2061393" cy="661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772816"/>
            <a:ext cx="2542865" cy="2160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80059" y="4437112"/>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rPr>
              <a:t>git  reset  &lt;file &gt;</a:t>
            </a:r>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24944703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 sync with remote	</a:t>
            </a:r>
            <a:endParaRPr lang="en-CA" dirty="0"/>
          </a:p>
        </p:txBody>
      </p:sp>
      <p:sp>
        <p:nvSpPr>
          <p:cNvPr id="3" name="Content Placeholder 2"/>
          <p:cNvSpPr>
            <a:spLocks noGrp="1"/>
          </p:cNvSpPr>
          <p:nvPr>
            <p:ph idx="1"/>
          </p:nvPr>
        </p:nvSpPr>
        <p:spPr/>
        <p:txBody>
          <a:bodyPr/>
          <a:lstStyle/>
          <a:p>
            <a:r>
              <a:rPr lang="en-US" sz="1800" dirty="0" smtClean="0"/>
              <a:t>Force local repository to match with remote</a:t>
            </a:r>
          </a:p>
          <a:p>
            <a:pPr lvl="1"/>
            <a:r>
              <a:rPr lang="en-US" sz="1400" dirty="0" smtClean="0"/>
              <a:t>In order to clean up some messy in local repository and </a:t>
            </a:r>
            <a:r>
              <a:rPr lang="en-CA" sz="1400" dirty="0"/>
              <a:t>make the local repository exactly match the remote tracking branch (</a:t>
            </a:r>
            <a:r>
              <a:rPr lang="en-CA" sz="1400" dirty="0">
                <a:hlinkClick r:id="rId2"/>
              </a:rPr>
              <a:t>http://</a:t>
            </a:r>
            <a:r>
              <a:rPr lang="en-CA" sz="1400" dirty="0" smtClean="0">
                <a:hlinkClick r:id="rId2"/>
              </a:rPr>
              <a:t>stackoverflow.com/questions/1125968/force-git-to-overwrite-local-files-on-pull</a:t>
            </a:r>
            <a:r>
              <a:rPr lang="en-CA" sz="1400" dirty="0" smtClean="0"/>
              <a:t>)</a:t>
            </a:r>
          </a:p>
          <a:p>
            <a:pPr lvl="1"/>
            <a:endParaRPr lang="en-CA" sz="1400" dirty="0" smtClean="0"/>
          </a:p>
          <a:p>
            <a:pPr lvl="1"/>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36</a:t>
            </a:fld>
            <a:endParaRPr lang="en-CA" dirty="0"/>
          </a:p>
        </p:txBody>
      </p:sp>
      <p:sp>
        <p:nvSpPr>
          <p:cNvPr id="5" name="TextBox 4"/>
          <p:cNvSpPr txBox="1"/>
          <p:nvPr/>
        </p:nvSpPr>
        <p:spPr>
          <a:xfrm>
            <a:off x="906066" y="2278613"/>
            <a:ext cx="5760640" cy="646331"/>
          </a:xfrm>
          <a:prstGeom prst="rect">
            <a:avLst/>
          </a:prstGeom>
          <a:solidFill>
            <a:schemeClr val="tx1">
              <a:lumMod val="75000"/>
              <a:lumOff val="25000"/>
            </a:schemeClr>
          </a:solidFill>
        </p:spPr>
        <p:txBody>
          <a:bodyPr wrap="square" rtlCol="0">
            <a:spAutoFit/>
          </a:bodyPr>
          <a:lstStyle/>
          <a:p>
            <a:pPr marL="185738" lvl="1" indent="-185738"/>
            <a:r>
              <a:rPr lang="en-CA" sz="900" dirty="0" smtClean="0">
                <a:solidFill>
                  <a:srgbClr val="FFFF00"/>
                </a:solidFill>
              </a:rPr>
              <a:t>git </a:t>
            </a:r>
            <a:r>
              <a:rPr lang="en-CA" sz="900" dirty="0">
                <a:solidFill>
                  <a:srgbClr val="FFFF00"/>
                </a:solidFill>
              </a:rPr>
              <a:t>fetch </a:t>
            </a:r>
            <a:r>
              <a:rPr lang="en-CA" sz="900" dirty="0" smtClean="0">
                <a:solidFill>
                  <a:srgbClr val="FFFF00"/>
                </a:solidFill>
              </a:rPr>
              <a:t>–all</a:t>
            </a:r>
          </a:p>
          <a:p>
            <a:pPr marL="185738" lvl="1" indent="-185738"/>
            <a:endParaRPr lang="en-CA" sz="900" dirty="0" smtClean="0">
              <a:solidFill>
                <a:srgbClr val="FFFF00"/>
              </a:solidFill>
            </a:endParaRPr>
          </a:p>
          <a:p>
            <a:pPr marL="185738" lvl="1" indent="-185738"/>
            <a:r>
              <a:rPr lang="en-CA" sz="900" dirty="0" smtClean="0">
                <a:solidFill>
                  <a:srgbClr val="FFFF00"/>
                </a:solidFill>
              </a:rPr>
              <a:t>git </a:t>
            </a:r>
            <a:r>
              <a:rPr lang="en-CA" sz="900" dirty="0">
                <a:solidFill>
                  <a:srgbClr val="FFFF00"/>
                </a:solidFill>
              </a:rPr>
              <a:t>reset --hard origin</a:t>
            </a:r>
            <a:r>
              <a:rPr lang="en-CA" sz="900" dirty="0" smtClean="0">
                <a:solidFill>
                  <a:srgbClr val="FFFF00"/>
                </a:solidFill>
              </a:rPr>
              <a:t>/&lt;branch name&gt;</a:t>
            </a:r>
          </a:p>
          <a:p>
            <a:pPr marL="185738" lvl="1" indent="-185738"/>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381583335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with -- no-</a:t>
            </a:r>
            <a:r>
              <a:rPr lang="en-US" dirty="0" err="1" smtClean="0"/>
              <a:t>ff</a:t>
            </a:r>
            <a:endParaRPr lang="en-CA" dirty="0"/>
          </a:p>
        </p:txBody>
      </p:sp>
      <p:sp>
        <p:nvSpPr>
          <p:cNvPr id="3" name="Content Placeholder 2"/>
          <p:cNvSpPr>
            <a:spLocks noGrp="1"/>
          </p:cNvSpPr>
          <p:nvPr>
            <p:ph idx="1"/>
          </p:nvPr>
        </p:nvSpPr>
        <p:spPr>
          <a:xfrm>
            <a:off x="457200" y="980728"/>
            <a:ext cx="8229600" cy="5256584"/>
          </a:xfrm>
        </p:spPr>
        <p:txBody>
          <a:bodyPr>
            <a:normAutofit/>
          </a:bodyPr>
          <a:lstStyle/>
          <a:p>
            <a:r>
              <a:rPr lang="en-US" sz="1800" dirty="0" smtClean="0"/>
              <a:t>When merge branch, add “—no-</a:t>
            </a:r>
            <a:r>
              <a:rPr lang="en-US" sz="1800" dirty="0" err="1" smtClean="0"/>
              <a:t>ff</a:t>
            </a:r>
            <a:r>
              <a:rPr lang="en-US" sz="1800" dirty="0" smtClean="0"/>
              <a:t>” flag</a:t>
            </a:r>
          </a:p>
          <a:p>
            <a:pPr lvl="1"/>
            <a:r>
              <a:rPr lang="en-CA" sz="1400" dirty="0"/>
              <a:t>The --no-</a:t>
            </a:r>
            <a:r>
              <a:rPr lang="en-CA" sz="1400" dirty="0" err="1"/>
              <a:t>ff</a:t>
            </a:r>
            <a:r>
              <a:rPr lang="en-CA" sz="1400" dirty="0"/>
              <a:t> flag causes the merge to always create a new commit object, even if the merge could be performed with a fast-forward. This avoids losing information about the historical existence of a feature branch and groups together all commits that together added the </a:t>
            </a:r>
            <a:r>
              <a:rPr lang="en-CA" sz="1400" dirty="0" smtClean="0"/>
              <a:t>feature. </a:t>
            </a:r>
            <a:r>
              <a:rPr lang="en-CA" sz="1400" dirty="0"/>
              <a:t>Compare</a:t>
            </a:r>
            <a:r>
              <a:rPr lang="en-CA" sz="1400" dirty="0" smtClean="0"/>
              <a:t>:</a:t>
            </a:r>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smtClean="0"/>
          </a:p>
          <a:p>
            <a:pPr lvl="1"/>
            <a:endParaRPr lang="en-CA" sz="1400" dirty="0" smtClean="0"/>
          </a:p>
          <a:p>
            <a:pPr lvl="1"/>
            <a:endParaRPr lang="en-US" sz="1400" dirty="0"/>
          </a:p>
          <a:p>
            <a:pPr lvl="1"/>
            <a:endParaRPr lang="en-US" sz="1400" dirty="0" smtClean="0"/>
          </a:p>
          <a:p>
            <a:pPr lvl="1"/>
            <a:r>
              <a:rPr lang="en-CA" sz="1400" dirty="0"/>
              <a:t>In the latter case, it is impossible to see from the Git history which of the commit objects together have implemented a feature—you would have to manually read all the log messages. Reverting a whole feature (i.e. a group of commits), is a true headache in the latter situation, whereas it is easily done if the --no-</a:t>
            </a:r>
            <a:r>
              <a:rPr lang="en-CA" sz="1400" dirty="0" err="1"/>
              <a:t>ff</a:t>
            </a:r>
            <a:r>
              <a:rPr lang="en-CA" sz="1400" dirty="0"/>
              <a:t> flag was used.</a:t>
            </a:r>
          </a:p>
        </p:txBody>
      </p:sp>
      <p:sp>
        <p:nvSpPr>
          <p:cNvPr id="4" name="Slide Number Placeholder 3"/>
          <p:cNvSpPr>
            <a:spLocks noGrp="1"/>
          </p:cNvSpPr>
          <p:nvPr>
            <p:ph type="sldNum" sz="quarter" idx="12"/>
          </p:nvPr>
        </p:nvSpPr>
        <p:spPr/>
        <p:txBody>
          <a:bodyPr/>
          <a:lstStyle/>
          <a:p>
            <a:fld id="{BA2F164E-8353-4F09-A31B-F9417921337F}" type="slidenum">
              <a:rPr lang="en-CA" smtClean="0"/>
              <a:pPr/>
              <a:t>37</a:t>
            </a:fld>
            <a:endParaRPr lang="en-CA" dirty="0"/>
          </a:p>
        </p:txBody>
      </p:sp>
      <p:pic>
        <p:nvPicPr>
          <p:cNvPr id="3074" name="Picture 2" descr="http://nvie.com/img/merge-without-ff@2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7744" y="2090224"/>
            <a:ext cx="3384376" cy="29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52904"/>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for Eclipse</a:t>
            </a:r>
            <a:endParaRPr lang="en-CA" dirty="0"/>
          </a:p>
        </p:txBody>
      </p:sp>
      <p:sp>
        <p:nvSpPr>
          <p:cNvPr id="3" name="Content Placeholder 2"/>
          <p:cNvSpPr>
            <a:spLocks noGrp="1"/>
          </p:cNvSpPr>
          <p:nvPr>
            <p:ph idx="1"/>
          </p:nvPr>
        </p:nvSpPr>
        <p:spPr/>
        <p:txBody>
          <a:bodyPr>
            <a:normAutofit/>
          </a:bodyPr>
          <a:lstStyle/>
          <a:p>
            <a:r>
              <a:rPr lang="en-CA" sz="2000" dirty="0" err="1" smtClean="0"/>
              <a:t>Egit</a:t>
            </a:r>
            <a:r>
              <a:rPr lang="en-CA" sz="2000" dirty="0" smtClean="0"/>
              <a:t> (</a:t>
            </a:r>
            <a:r>
              <a:rPr lang="en-CA" sz="2000" dirty="0" smtClean="0">
                <a:hlinkClick r:id="rId2"/>
              </a:rPr>
              <a:t>http</a:t>
            </a:r>
            <a:r>
              <a:rPr lang="en-CA" sz="2000" dirty="0">
                <a:hlinkClick r:id="rId2"/>
              </a:rPr>
              <a:t>://</a:t>
            </a:r>
            <a:r>
              <a:rPr lang="en-CA" sz="2000" dirty="0" smtClean="0">
                <a:hlinkClick r:id="rId2"/>
              </a:rPr>
              <a:t>eclipse.github.io</a:t>
            </a:r>
            <a:r>
              <a:rPr lang="en-CA" sz="2000" dirty="0" smtClean="0"/>
              <a:t>)</a:t>
            </a:r>
          </a:p>
          <a:p>
            <a:pPr marL="525463" lvl="1" indent="-342900">
              <a:buFont typeface="+mj-lt"/>
              <a:buAutoNum type="arabicPeriod"/>
            </a:pPr>
            <a:r>
              <a:rPr lang="en-US" sz="1600" dirty="0" smtClean="0"/>
              <a:t>Install software through Eclipse – Help – Install New Software, choose “Juno” link</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CA" sz="1600" dirty="0" smtClean="0"/>
              <a:t>Search </a:t>
            </a:r>
            <a:r>
              <a:rPr lang="en-CA" sz="1600" dirty="0"/>
              <a:t>'git' in the filter box. Once you've selected the </a:t>
            </a:r>
            <a:r>
              <a:rPr lang="en-CA" sz="1600" dirty="0" err="1"/>
              <a:t>EGit</a:t>
            </a:r>
            <a:r>
              <a:rPr lang="en-CA" sz="1600" dirty="0"/>
              <a:t>, </a:t>
            </a:r>
            <a:r>
              <a:rPr lang="en-CA" sz="1600" dirty="0" err="1"/>
              <a:t>JGit</a:t>
            </a:r>
            <a:r>
              <a:rPr lang="en-CA" sz="1600" dirty="0"/>
              <a:t>, and </a:t>
            </a:r>
            <a:r>
              <a:rPr lang="en-CA" sz="1600" dirty="0" err="1"/>
              <a:t>Mylyn</a:t>
            </a:r>
            <a:r>
              <a:rPr lang="en-CA" sz="1600" dirty="0"/>
              <a:t> </a:t>
            </a:r>
            <a:r>
              <a:rPr lang="en-CA" sz="1600" dirty="0" err="1"/>
              <a:t>GitHub</a:t>
            </a:r>
            <a:r>
              <a:rPr lang="en-CA" sz="1600" dirty="0"/>
              <a:t> items hit Next to finish the installation</a:t>
            </a:r>
            <a:r>
              <a:rPr lang="en-CA" sz="1600" dirty="0" smtClean="0"/>
              <a:t>.</a:t>
            </a:r>
          </a:p>
          <a:p>
            <a:pPr marL="525463" lvl="1" indent="-342900">
              <a:buFont typeface="+mj-lt"/>
              <a:buAutoNum type="arabicPeriod"/>
            </a:pPr>
            <a:r>
              <a:rPr lang="en-US" sz="1600" dirty="0" smtClean="0"/>
              <a:t>Tutorial of </a:t>
            </a:r>
            <a:r>
              <a:rPr lang="en-US" sz="1600" dirty="0" err="1" smtClean="0"/>
              <a:t>Egit</a:t>
            </a:r>
            <a:r>
              <a:rPr lang="en-US" sz="1600" dirty="0" smtClean="0"/>
              <a:t> (</a:t>
            </a:r>
            <a:r>
              <a:rPr lang="en-US" sz="1600" dirty="0">
                <a:hlinkClick r:id="rId3"/>
              </a:rPr>
              <a:t>http://eclipsesource.com/blogs/tutorials/egit-tutorial</a:t>
            </a:r>
            <a:r>
              <a:rPr lang="en-US" sz="1600" dirty="0" smtClean="0">
                <a:hlinkClick r:id="rId3"/>
              </a:rPr>
              <a:t>/</a:t>
            </a:r>
            <a:r>
              <a:rPr lang="en-US" sz="1600" dirty="0" smtClean="0"/>
              <a:t>)</a:t>
            </a:r>
          </a:p>
          <a:p>
            <a:pPr marL="525463" lvl="1" indent="-342900">
              <a:buFont typeface="+mj-lt"/>
              <a:buAutoNum type="arabicPeriod"/>
            </a:pPr>
            <a:endParaRPr lang="en-CA" sz="16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38</a:t>
            </a:fld>
            <a:endParaRPr lang="en-CA"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1" y="1639470"/>
            <a:ext cx="3123278" cy="222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831861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for </a:t>
            </a:r>
            <a:r>
              <a:rPr lang="en-US" dirty="0" err="1" smtClean="0"/>
              <a:t>VisualStudio</a:t>
            </a:r>
            <a:endParaRPr lang="en-CA" dirty="0"/>
          </a:p>
        </p:txBody>
      </p:sp>
      <p:sp>
        <p:nvSpPr>
          <p:cNvPr id="3" name="Content Placeholder 2"/>
          <p:cNvSpPr>
            <a:spLocks noGrp="1"/>
          </p:cNvSpPr>
          <p:nvPr>
            <p:ph idx="1"/>
          </p:nvPr>
        </p:nvSpPr>
        <p:spPr/>
        <p:txBody>
          <a:bodyPr>
            <a:normAutofit/>
          </a:bodyPr>
          <a:lstStyle/>
          <a:p>
            <a:r>
              <a:rPr lang="en-US" sz="2000" dirty="0" smtClean="0"/>
              <a:t>VS2013 tutorial ( </a:t>
            </a:r>
            <a:r>
              <a:rPr lang="en-US" sz="2000" dirty="0" smtClean="0">
                <a:hlinkClick r:id="rId2"/>
              </a:rPr>
              <a:t>http</a:t>
            </a:r>
            <a:r>
              <a:rPr lang="en-US" sz="2000" dirty="0">
                <a:hlinkClick r:id="rId2"/>
              </a:rPr>
              <a:t>://michaelcrump.net/setting-up-github-to-work-with-visual-studio-2013-step-by-step</a:t>
            </a:r>
            <a:r>
              <a:rPr lang="en-US" sz="2000" dirty="0" smtClean="0">
                <a:hlinkClick r:id="rId2"/>
              </a:rPr>
              <a:t>/</a:t>
            </a:r>
            <a:r>
              <a:rPr lang="en-US" sz="2000" dirty="0" smtClean="0"/>
              <a:t> )</a:t>
            </a:r>
          </a:p>
          <a:p>
            <a:r>
              <a:rPr lang="en-US" sz="2000" dirty="0"/>
              <a:t>VS2015 tutorial (</a:t>
            </a:r>
            <a:r>
              <a:rPr lang="en-US" sz="2000" dirty="0">
                <a:hlinkClick r:id="rId3"/>
              </a:rPr>
              <a:t>https://visualstudio.github.com</a:t>
            </a:r>
            <a:r>
              <a:rPr lang="en-US" sz="2000" dirty="0" smtClean="0">
                <a:hlinkClick r:id="rId3"/>
              </a:rPr>
              <a:t>/</a:t>
            </a:r>
            <a:r>
              <a:rPr lang="en-US" sz="2000" dirty="0" smtClean="0"/>
              <a:t> )</a:t>
            </a:r>
            <a:endParaRPr lang="en-CA" sz="20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39</a:t>
            </a:fld>
            <a:endParaRPr lang="en-CA" dirty="0"/>
          </a:p>
        </p:txBody>
      </p:sp>
    </p:spTree>
    <p:extLst>
      <p:ext uri="{BB962C8B-B14F-4D97-AF65-F5344CB8AC3E}">
        <p14:creationId xmlns:p14="http://schemas.microsoft.com/office/powerpoint/2010/main" val="1359156645"/>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Basic</a:t>
            </a:r>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4</a:t>
            </a:fld>
            <a:endParaRPr lang="en-CA" dirty="0"/>
          </a:p>
        </p:txBody>
      </p:sp>
      <p:sp>
        <p:nvSpPr>
          <p:cNvPr id="9" name="Content Placeholder 2"/>
          <p:cNvSpPr txBox="1">
            <a:spLocks/>
          </p:cNvSpPr>
          <p:nvPr/>
        </p:nvSpPr>
        <p:spPr>
          <a:xfrm>
            <a:off x="457200" y="980728"/>
            <a:ext cx="8229600" cy="5256584"/>
          </a:xfrm>
          <a:prstGeom prst="rect">
            <a:avLst/>
          </a:prstGeom>
        </p:spPr>
        <p:txBody>
          <a:bodyPr vert="horz" lIns="0" tIns="45720" rIns="91440" bIns="45720" rtlCol="0">
            <a:normAutofit/>
          </a:bodyPr>
          <a:lstStyle>
            <a:lvl1pPr marL="185738" indent="-185738" algn="l" defTabSz="914400" rtl="0" eaLnBrk="1" latinLnBrk="0" hangingPunct="1">
              <a:spcBef>
                <a:spcPct val="20000"/>
              </a:spcBef>
              <a:buClr>
                <a:schemeClr val="tx2">
                  <a:lumMod val="75000"/>
                </a:schemeClr>
              </a:buClr>
              <a:buFont typeface="Arial" pitchFamily="34" charset="0"/>
              <a:buChar char="•"/>
              <a:defRPr sz="2600" kern="1200" baseline="0">
                <a:solidFill>
                  <a:srgbClr val="00274C"/>
                </a:solidFill>
                <a:latin typeface="+mn-lt"/>
                <a:ea typeface="+mn-ea"/>
                <a:cs typeface="+mn-cs"/>
              </a:defRPr>
            </a:lvl1pPr>
            <a:lvl2pPr marL="360363" indent="-177800" algn="l" defTabSz="914400" rtl="0" eaLnBrk="1" latinLnBrk="0" hangingPunct="1">
              <a:spcBef>
                <a:spcPct val="20000"/>
              </a:spcBef>
              <a:buClr>
                <a:schemeClr val="tx2">
                  <a:lumMod val="75000"/>
                </a:schemeClr>
              </a:buClr>
              <a:buFont typeface="Arial" pitchFamily="34" charset="0"/>
              <a:buChar char="•"/>
              <a:defRPr sz="2200" kern="1200" baseline="0">
                <a:solidFill>
                  <a:srgbClr val="455560"/>
                </a:solidFill>
                <a:latin typeface="+mn-lt"/>
                <a:ea typeface="+mn-ea"/>
                <a:cs typeface="+mn-cs"/>
              </a:defRPr>
            </a:lvl2pPr>
            <a:lvl3pPr marL="542925" indent="-176213" algn="l" defTabSz="914400" rtl="0" eaLnBrk="1" latinLnBrk="0" hangingPunct="1">
              <a:spcBef>
                <a:spcPct val="20000"/>
              </a:spcBef>
              <a:buClr>
                <a:schemeClr val="tx2">
                  <a:lumMod val="75000"/>
                </a:schemeClr>
              </a:buClr>
              <a:buFont typeface="Arial" pitchFamily="34" charset="0"/>
              <a:buChar char="•"/>
              <a:defRPr sz="1800" kern="1200">
                <a:solidFill>
                  <a:srgbClr val="455560"/>
                </a:solidFill>
                <a:latin typeface="+mn-lt"/>
                <a:ea typeface="+mn-ea"/>
                <a:cs typeface="+mn-cs"/>
              </a:defRPr>
            </a:lvl3pPr>
            <a:lvl4pPr marL="717550" indent="-177800" algn="l" defTabSz="914400" rtl="0" eaLnBrk="1" latinLnBrk="0" hangingPunct="1">
              <a:spcBef>
                <a:spcPct val="20000"/>
              </a:spcBef>
              <a:buClr>
                <a:schemeClr val="tx2">
                  <a:lumMod val="75000"/>
                </a:schemeClr>
              </a:buClr>
              <a:buFont typeface="Arial" pitchFamily="34" charset="0"/>
              <a:buChar char="•"/>
              <a:defRPr sz="1600" kern="1200" baseline="0">
                <a:solidFill>
                  <a:srgbClr val="455560"/>
                </a:solidFill>
                <a:latin typeface="+mn-lt"/>
                <a:ea typeface="+mn-ea"/>
                <a:cs typeface="+mn-cs"/>
              </a:defRPr>
            </a:lvl4pPr>
            <a:lvl5pPr marL="901700" indent="-177800" algn="l" defTabSz="914400" rtl="0" eaLnBrk="1" latinLnBrk="0" hangingPunct="1">
              <a:spcBef>
                <a:spcPct val="20000"/>
              </a:spcBef>
              <a:buClr>
                <a:schemeClr val="tx2">
                  <a:lumMod val="60000"/>
                  <a:lumOff val="40000"/>
                </a:schemeClr>
              </a:buClr>
              <a:buFont typeface="Arial" pitchFamily="34" charset="0"/>
              <a:buChar char="•"/>
              <a:defRPr sz="1600" kern="1200" baseline="0">
                <a:solidFill>
                  <a:srgbClr val="4555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CA" dirty="0" smtClean="0"/>
          </a:p>
          <a:p>
            <a:r>
              <a:rPr lang="en-CA" sz="2000" dirty="0" smtClean="0"/>
              <a:t>Git Introduction (</a:t>
            </a:r>
            <a:r>
              <a:rPr lang="en-CA" sz="2000" dirty="0" smtClean="0">
                <a:hlinkClick r:id="rId2"/>
              </a:rPr>
              <a:t>https</a:t>
            </a:r>
            <a:r>
              <a:rPr lang="en-CA" sz="2000" dirty="0">
                <a:hlinkClick r:id="rId2"/>
              </a:rPr>
              <a:t>://</a:t>
            </a:r>
            <a:r>
              <a:rPr lang="en-CA" sz="2000" dirty="0" smtClean="0">
                <a:hlinkClick r:id="rId2"/>
              </a:rPr>
              <a:t>www.atlassian.com/git/tutorials/setting-up-a-repository</a:t>
            </a:r>
            <a:r>
              <a:rPr lang="en-CA" sz="2000" dirty="0" smtClean="0"/>
              <a:t> )</a:t>
            </a:r>
            <a:endParaRPr lang="en-CA" sz="2000" dirty="0"/>
          </a:p>
          <a:p>
            <a:r>
              <a:rPr lang="en-CA" sz="2000" dirty="0" smtClean="0"/>
              <a:t>Simple Git Guide (</a:t>
            </a:r>
            <a:r>
              <a:rPr lang="en-CA" sz="2000" dirty="0" smtClean="0">
                <a:hlinkClick r:id="rId3"/>
              </a:rPr>
              <a:t>http</a:t>
            </a:r>
            <a:r>
              <a:rPr lang="en-CA" sz="2000" dirty="0">
                <a:hlinkClick r:id="rId3"/>
              </a:rPr>
              <a:t>://rogerdudler.github.io/git-guide</a:t>
            </a:r>
            <a:r>
              <a:rPr lang="en-CA" sz="2000" dirty="0" smtClean="0">
                <a:hlinkClick r:id="rId3"/>
              </a:rPr>
              <a:t>/</a:t>
            </a:r>
            <a:r>
              <a:rPr lang="en-CA" sz="2000" dirty="0" smtClean="0"/>
              <a:t>)</a:t>
            </a:r>
          </a:p>
          <a:p>
            <a:r>
              <a:rPr lang="en-CA" sz="2000" dirty="0" smtClean="0"/>
              <a:t>Git Document </a:t>
            </a:r>
            <a:r>
              <a:rPr lang="en-CA" sz="2000" dirty="0"/>
              <a:t>(</a:t>
            </a:r>
            <a:r>
              <a:rPr lang="en-CA" sz="2000" dirty="0">
                <a:hlinkClick r:id="rId4"/>
              </a:rPr>
              <a:t>http://</a:t>
            </a:r>
            <a:r>
              <a:rPr lang="en-CA" sz="2000" dirty="0" smtClean="0">
                <a:hlinkClick r:id="rId4"/>
              </a:rPr>
              <a:t>git-scm.com/book/en/v2/Getting-Started-Git-Basics</a:t>
            </a:r>
            <a:r>
              <a:rPr lang="en-CA" sz="2000" dirty="0" smtClean="0"/>
              <a:t> )</a:t>
            </a:r>
          </a:p>
          <a:p>
            <a:endParaRPr lang="en-CA" sz="2000" dirty="0"/>
          </a:p>
        </p:txBody>
      </p:sp>
    </p:spTree>
    <p:extLst>
      <p:ext uri="{BB962C8B-B14F-4D97-AF65-F5344CB8AC3E}">
        <p14:creationId xmlns:p14="http://schemas.microsoft.com/office/powerpoint/2010/main" val="895083564"/>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for Jenkins</a:t>
            </a:r>
            <a:endParaRPr lang="en-CA" dirty="0"/>
          </a:p>
        </p:txBody>
      </p:sp>
      <p:sp>
        <p:nvSpPr>
          <p:cNvPr id="3" name="Content Placeholder 2"/>
          <p:cNvSpPr>
            <a:spLocks noGrp="1"/>
          </p:cNvSpPr>
          <p:nvPr>
            <p:ph idx="1"/>
          </p:nvPr>
        </p:nvSpPr>
        <p:spPr/>
        <p:txBody>
          <a:bodyPr>
            <a:normAutofit/>
          </a:bodyPr>
          <a:lstStyle/>
          <a:p>
            <a:r>
              <a:rPr lang="en-US" sz="1800" dirty="0" smtClean="0"/>
              <a:t>Download and install “</a:t>
            </a:r>
            <a:r>
              <a:rPr lang="en-US" sz="1800" dirty="0" err="1" smtClean="0"/>
              <a:t>git</a:t>
            </a:r>
            <a:r>
              <a:rPr lang="en-US" sz="1800" dirty="0" smtClean="0"/>
              <a:t> plugin”</a:t>
            </a:r>
          </a:p>
          <a:p>
            <a:r>
              <a:rPr lang="en-US" sz="1800" dirty="0" smtClean="0"/>
              <a:t>Configure </a:t>
            </a:r>
            <a:r>
              <a:rPr lang="en-US" sz="1800" dirty="0" err="1" smtClean="0"/>
              <a:t>Git</a:t>
            </a:r>
            <a:r>
              <a:rPr lang="en-US" sz="1800" dirty="0" smtClean="0"/>
              <a:t> in Jenkins – Configuration ( either use </a:t>
            </a:r>
            <a:r>
              <a:rPr lang="en-US" sz="1800" dirty="0" err="1" smtClean="0"/>
              <a:t>JGit</a:t>
            </a:r>
            <a:r>
              <a:rPr lang="en-US" sz="1800" dirty="0" smtClean="0"/>
              <a:t> or install external </a:t>
            </a:r>
            <a:r>
              <a:rPr lang="en-US" sz="1800" dirty="0" err="1" smtClean="0"/>
              <a:t>Git</a:t>
            </a:r>
            <a:r>
              <a:rPr lang="en-US" sz="1800" dirty="0" smtClean="0"/>
              <a:t> )</a:t>
            </a:r>
          </a:p>
          <a:p>
            <a:endParaRPr lang="en-US" sz="1800" dirty="0"/>
          </a:p>
          <a:p>
            <a:endParaRPr lang="en-US" sz="1800" dirty="0" smtClean="0"/>
          </a:p>
          <a:p>
            <a:endParaRPr lang="en-US" sz="1800" dirty="0"/>
          </a:p>
          <a:p>
            <a:endParaRPr lang="en-US" sz="1800" dirty="0"/>
          </a:p>
          <a:p>
            <a:r>
              <a:rPr lang="en-US" sz="1800" dirty="0" smtClean="0"/>
              <a:t>Change “Source Code Management” for each project</a:t>
            </a:r>
          </a:p>
          <a:p>
            <a:endParaRPr lang="en-CA" sz="20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40</a:t>
            </a:fld>
            <a:endParaRPr lang="en-CA"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7" y="3645024"/>
            <a:ext cx="5112568" cy="223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265" y="1772816"/>
            <a:ext cx="4465960" cy="125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74674"/>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SVN Migration</a:t>
            </a:r>
            <a:endParaRPr lang="en-CA" dirty="0"/>
          </a:p>
        </p:txBody>
      </p:sp>
      <p:sp>
        <p:nvSpPr>
          <p:cNvPr id="3" name="Content Placeholder 2"/>
          <p:cNvSpPr>
            <a:spLocks noGrp="1"/>
          </p:cNvSpPr>
          <p:nvPr>
            <p:ph idx="1"/>
          </p:nvPr>
        </p:nvSpPr>
        <p:spPr/>
        <p:txBody>
          <a:bodyPr>
            <a:normAutofit/>
          </a:bodyPr>
          <a:lstStyle/>
          <a:p>
            <a:r>
              <a:rPr lang="en-US" sz="2000" dirty="0"/>
              <a:t>Install SVN2Git(https://github.com/nirvdrum/svn2git)</a:t>
            </a:r>
            <a:endParaRPr lang="en-US" sz="2000" dirty="0" smtClean="0"/>
          </a:p>
          <a:p>
            <a:r>
              <a:rPr lang="en-US" sz="2000" dirty="0" smtClean="0"/>
              <a:t>Create user mapping file</a:t>
            </a:r>
          </a:p>
          <a:p>
            <a:pPr marL="525463" lvl="1" indent="-342900">
              <a:buFont typeface="+mj-lt"/>
              <a:buAutoNum type="arabicPeriod"/>
            </a:pPr>
            <a:r>
              <a:rPr lang="en-US" sz="1600" dirty="0" smtClean="0"/>
              <a:t>list all SVN committer name</a:t>
            </a:r>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endParaRPr lang="en-US" sz="1600" dirty="0"/>
          </a:p>
          <a:p>
            <a:pPr marL="525463" lvl="1" indent="-342900">
              <a:buFont typeface="+mj-lt"/>
              <a:buAutoNum type="arabicPeriod"/>
            </a:pPr>
            <a:endParaRPr lang="en-US" sz="1600" dirty="0" smtClean="0"/>
          </a:p>
          <a:p>
            <a:pPr marL="525463" lvl="1" indent="-342900">
              <a:buFont typeface="+mj-lt"/>
              <a:buAutoNum type="arabicPeriod"/>
            </a:pPr>
            <a:r>
              <a:rPr lang="en-US" sz="1600" dirty="0" smtClean="0"/>
              <a:t>Save the name mapping into text file</a:t>
            </a:r>
          </a:p>
          <a:p>
            <a:pPr marL="525463" lvl="1" indent="-342900">
              <a:buFont typeface="+mj-lt"/>
              <a:buAutoNum type="arabicPeriod"/>
            </a:pPr>
            <a:endParaRPr lang="en-US" sz="1600" dirty="0" smtClean="0"/>
          </a:p>
          <a:p>
            <a:endParaRPr lang="en-US" sz="2000" dirty="0"/>
          </a:p>
          <a:p>
            <a:r>
              <a:rPr lang="en-US" sz="2000" dirty="0" smtClean="0"/>
              <a:t>Convert SVN to </a:t>
            </a:r>
            <a:r>
              <a:rPr lang="en-US" sz="2000" dirty="0" err="1" smtClean="0"/>
              <a:t>Git</a:t>
            </a:r>
            <a:r>
              <a:rPr lang="en-US" sz="2000" dirty="0" smtClean="0"/>
              <a:t> repository</a:t>
            </a:r>
          </a:p>
          <a:p>
            <a:pPr lvl="1"/>
            <a:r>
              <a:rPr lang="en-CA" sz="1600" dirty="0" smtClean="0"/>
              <a:t>If  SVN </a:t>
            </a:r>
            <a:r>
              <a:rPr lang="en-CA" sz="1600" dirty="0"/>
              <a:t>repo is in the standard layout of (trunk, branches, tags) at the root </a:t>
            </a:r>
            <a:r>
              <a:rPr lang="en-CA" sz="1600" dirty="0" smtClean="0"/>
              <a:t>of </a:t>
            </a:r>
            <a:r>
              <a:rPr lang="en-CA" sz="1600" dirty="0"/>
              <a:t>the </a:t>
            </a:r>
            <a:r>
              <a:rPr lang="en-CA" sz="1600" dirty="0" smtClean="0"/>
              <a:t>repo</a:t>
            </a:r>
          </a:p>
          <a:p>
            <a:pPr lvl="1"/>
            <a:endParaRPr lang="en-US" sz="1600" dirty="0" smtClean="0"/>
          </a:p>
          <a:p>
            <a:pPr lvl="1"/>
            <a:endParaRPr lang="en-US" sz="1600" dirty="0" smtClean="0"/>
          </a:p>
          <a:p>
            <a:pPr lvl="1"/>
            <a:r>
              <a:rPr lang="en-US" sz="1600" dirty="0" smtClean="0"/>
              <a:t>If SVN repo only has ‘trunk’ at root of the repo</a:t>
            </a:r>
          </a:p>
          <a:p>
            <a:pPr lvl="1"/>
            <a:endParaRPr lang="en-US" sz="1600" dirty="0" smtClean="0"/>
          </a:p>
        </p:txBody>
      </p:sp>
      <p:sp>
        <p:nvSpPr>
          <p:cNvPr id="4" name="Slide Number Placeholder 3"/>
          <p:cNvSpPr>
            <a:spLocks noGrp="1"/>
          </p:cNvSpPr>
          <p:nvPr>
            <p:ph type="sldNum" sz="quarter" idx="12"/>
          </p:nvPr>
        </p:nvSpPr>
        <p:spPr/>
        <p:txBody>
          <a:bodyPr/>
          <a:lstStyle/>
          <a:p>
            <a:fld id="{BA2F164E-8353-4F09-A31B-F9417921337F}" type="slidenum">
              <a:rPr lang="en-CA" smtClean="0"/>
              <a:pPr/>
              <a:t>41</a:t>
            </a:fld>
            <a:endParaRPr lang="en-CA" dirty="0"/>
          </a:p>
        </p:txBody>
      </p:sp>
      <p:sp>
        <p:nvSpPr>
          <p:cNvPr id="5" name="TextBox 4"/>
          <p:cNvSpPr txBox="1"/>
          <p:nvPr/>
        </p:nvSpPr>
        <p:spPr>
          <a:xfrm>
            <a:off x="971600" y="2060848"/>
            <a:ext cx="5760640" cy="1061829"/>
          </a:xfrm>
          <a:prstGeom prst="rect">
            <a:avLst/>
          </a:prstGeom>
          <a:solidFill>
            <a:schemeClr val="tx1">
              <a:lumMod val="75000"/>
              <a:lumOff val="25000"/>
            </a:schemeClr>
          </a:solidFill>
        </p:spPr>
        <p:txBody>
          <a:bodyPr wrap="square" rtlCol="0">
            <a:spAutoFit/>
          </a:bodyPr>
          <a:lstStyle/>
          <a:p>
            <a:pPr marL="185738" lvl="1" indent="-185738"/>
            <a:r>
              <a:rPr lang="sv-SE" sz="900" dirty="0">
                <a:solidFill>
                  <a:srgbClr val="FFFF00"/>
                </a:solidFill>
                <a:latin typeface="Courier New" pitchFamily="49" charset="0"/>
                <a:cs typeface="Courier New" pitchFamily="49" charset="0"/>
              </a:rPr>
              <a:t>svn log --quiet </a:t>
            </a:r>
            <a:r>
              <a:rPr lang="sv-SE" sz="900" dirty="0" smtClean="0">
                <a:solidFill>
                  <a:srgbClr val="FFFF00"/>
                </a:solidFill>
                <a:latin typeface="Courier New" pitchFamily="49" charset="0"/>
                <a:cs typeface="Courier New" pitchFamily="49" charset="0"/>
              </a:rPr>
              <a:t>&lt;URL of SVN Project&gt; </a:t>
            </a:r>
            <a:r>
              <a:rPr lang="sv-SE" sz="900" dirty="0">
                <a:solidFill>
                  <a:srgbClr val="FFFF00"/>
                </a:solidFill>
                <a:latin typeface="Courier New" pitchFamily="49" charset="0"/>
                <a:cs typeface="Courier New" pitchFamily="49" charset="0"/>
              </a:rPr>
              <a:t>| grep -E "r[0-9]+ \| .+ \|" | cut -d'|' -f2 | sed 's/^ //' | sort | </a:t>
            </a:r>
            <a:r>
              <a:rPr lang="sv-SE" sz="900" dirty="0" smtClean="0">
                <a:solidFill>
                  <a:srgbClr val="FFFF00"/>
                </a:solidFill>
                <a:latin typeface="Courier New" pitchFamily="49" charset="0"/>
                <a:cs typeface="Courier New" pitchFamily="49" charset="0"/>
              </a:rPr>
              <a:t>uniq</a:t>
            </a:r>
          </a:p>
          <a:p>
            <a:pPr marL="185738" lvl="1" indent="-185738"/>
            <a:endParaRPr lang="sv-SE" sz="900" dirty="0" smtClean="0">
              <a:solidFill>
                <a:srgbClr val="FFFF00"/>
              </a:solidFill>
              <a:latin typeface="Courier New" pitchFamily="49" charset="0"/>
              <a:cs typeface="Courier New" pitchFamily="49" charset="0"/>
            </a:endParaRPr>
          </a:p>
          <a:p>
            <a:pPr marL="185738" lvl="1" indent="-185738"/>
            <a:endParaRPr lang="sv-SE" sz="900" dirty="0">
              <a:solidFill>
                <a:srgbClr val="FFFF00"/>
              </a:solidFill>
              <a:latin typeface="Courier New" pitchFamily="49" charset="0"/>
              <a:cs typeface="Courier New" pitchFamily="49" charset="0"/>
            </a:endParaRPr>
          </a:p>
          <a:p>
            <a:pPr marL="185738" lvl="1" indent="-185738"/>
            <a:r>
              <a:rPr lang="sv-SE" sz="900" dirty="0" smtClean="0">
                <a:solidFill>
                  <a:srgbClr val="FFFF00"/>
                </a:solidFill>
                <a:latin typeface="Courier New" pitchFamily="49" charset="0"/>
                <a:cs typeface="Courier New" pitchFamily="49" charset="0"/>
              </a:rPr>
              <a:t>Example</a:t>
            </a:r>
          </a:p>
          <a:p>
            <a:pPr marL="185738" lvl="1" indent="-185738"/>
            <a:r>
              <a:rPr lang="en-CA" sz="900" dirty="0" err="1">
                <a:solidFill>
                  <a:srgbClr val="FFFF00"/>
                </a:solidFill>
                <a:latin typeface="Courier New" pitchFamily="49" charset="0"/>
                <a:cs typeface="Courier New" pitchFamily="49" charset="0"/>
              </a:rPr>
              <a:t>svn</a:t>
            </a:r>
            <a:r>
              <a:rPr lang="en-CA" sz="900" dirty="0">
                <a:solidFill>
                  <a:srgbClr val="FFFF00"/>
                </a:solidFill>
                <a:latin typeface="Courier New" pitchFamily="49" charset="0"/>
                <a:cs typeface="Courier New" pitchFamily="49" charset="0"/>
              </a:rPr>
              <a:t> log --quiet http://devserv01:9880/quadrant/Tools/TestTools/DriverCenter | </a:t>
            </a:r>
            <a:r>
              <a:rPr lang="en-CA" sz="900" dirty="0" err="1">
                <a:solidFill>
                  <a:srgbClr val="FFFF00"/>
                </a:solidFill>
                <a:latin typeface="Courier New" pitchFamily="49" charset="0"/>
                <a:cs typeface="Courier New" pitchFamily="49" charset="0"/>
              </a:rPr>
              <a:t>grep</a:t>
            </a:r>
            <a:r>
              <a:rPr lang="en-CA" sz="900" dirty="0">
                <a:solidFill>
                  <a:srgbClr val="FFFF00"/>
                </a:solidFill>
                <a:latin typeface="Courier New" pitchFamily="49" charset="0"/>
                <a:cs typeface="Courier New" pitchFamily="49" charset="0"/>
              </a:rPr>
              <a:t> -E "r[0-9]+ \| .+ \|" | cut -d'|' -f2 | </a:t>
            </a:r>
            <a:r>
              <a:rPr lang="en-CA" sz="900" dirty="0" err="1">
                <a:solidFill>
                  <a:srgbClr val="FFFF00"/>
                </a:solidFill>
                <a:latin typeface="Courier New" pitchFamily="49" charset="0"/>
                <a:cs typeface="Courier New" pitchFamily="49" charset="0"/>
              </a:rPr>
              <a:t>sed</a:t>
            </a:r>
            <a:r>
              <a:rPr lang="en-CA" sz="900" dirty="0">
                <a:solidFill>
                  <a:srgbClr val="FFFF00"/>
                </a:solidFill>
                <a:latin typeface="Courier New" pitchFamily="49" charset="0"/>
                <a:cs typeface="Courier New" pitchFamily="49" charset="0"/>
              </a:rPr>
              <a:t> 's/^ //' | sort | </a:t>
            </a:r>
            <a:r>
              <a:rPr lang="en-CA" sz="900" dirty="0" err="1">
                <a:solidFill>
                  <a:srgbClr val="FFFF00"/>
                </a:solidFill>
                <a:latin typeface="Courier New" pitchFamily="49" charset="0"/>
                <a:cs typeface="Courier New" pitchFamily="49" charset="0"/>
              </a:rPr>
              <a:t>uniq</a:t>
            </a:r>
            <a:endParaRPr lang="en-CA" sz="900" dirty="0">
              <a:solidFill>
                <a:srgbClr val="FFFF00"/>
              </a:solidFill>
              <a:latin typeface="Courier New" pitchFamily="49" charset="0"/>
              <a:cs typeface="Courier New" pitchFamily="49" charset="0"/>
            </a:endParaRPr>
          </a:p>
        </p:txBody>
      </p:sp>
      <p:sp>
        <p:nvSpPr>
          <p:cNvPr id="6" name="TextBox 5"/>
          <p:cNvSpPr txBox="1"/>
          <p:nvPr/>
        </p:nvSpPr>
        <p:spPr>
          <a:xfrm>
            <a:off x="971600" y="3564741"/>
            <a:ext cx="5976664" cy="415498"/>
          </a:xfrm>
          <a:prstGeom prst="rect">
            <a:avLst/>
          </a:prstGeom>
          <a:solidFill>
            <a:schemeClr val="tx2">
              <a:lumMod val="20000"/>
              <a:lumOff val="80000"/>
            </a:schemeClr>
          </a:solidFill>
        </p:spPr>
        <p:txBody>
          <a:bodyPr wrap="square" rtlCol="0">
            <a:spAutoFit/>
          </a:bodyPr>
          <a:lstStyle/>
          <a:p>
            <a:r>
              <a:rPr lang="en-US" sz="1050" dirty="0" err="1" smtClean="0"/>
              <a:t>Waynehu</a:t>
            </a:r>
            <a:r>
              <a:rPr lang="en-US" sz="1050" dirty="0" smtClean="0"/>
              <a:t>=Wayne Hu &lt;</a:t>
            </a:r>
            <a:r>
              <a:rPr lang="en-US" sz="1050" dirty="0" smtClean="0">
                <a:hlinkClick r:id="rId2"/>
              </a:rPr>
              <a:t>whu@webtechwireless.com</a:t>
            </a:r>
            <a:r>
              <a:rPr lang="en-US" sz="1050" dirty="0" smtClean="0"/>
              <a:t>&gt;</a:t>
            </a:r>
          </a:p>
          <a:p>
            <a:endParaRPr lang="en-US" sz="1050" dirty="0"/>
          </a:p>
        </p:txBody>
      </p:sp>
      <p:sp>
        <p:nvSpPr>
          <p:cNvPr id="7" name="TextBox 6"/>
          <p:cNvSpPr txBox="1"/>
          <p:nvPr/>
        </p:nvSpPr>
        <p:spPr>
          <a:xfrm>
            <a:off x="971600" y="4869160"/>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svn2git </a:t>
            </a:r>
            <a:r>
              <a:rPr lang="en-CA" sz="900" dirty="0" smtClean="0">
                <a:solidFill>
                  <a:srgbClr val="FFFF00"/>
                </a:solidFill>
              </a:rPr>
              <a:t> http</a:t>
            </a:r>
            <a:r>
              <a:rPr lang="en-CA" sz="900" dirty="0">
                <a:solidFill>
                  <a:srgbClr val="FFFF00"/>
                </a:solidFill>
              </a:rPr>
              <a:t>://</a:t>
            </a:r>
            <a:r>
              <a:rPr lang="en-CA" sz="900" dirty="0" smtClean="0">
                <a:solidFill>
                  <a:srgbClr val="FFFF00"/>
                </a:solidFill>
              </a:rPr>
              <a:t>svn.example.com/path/to/repo </a:t>
            </a:r>
            <a:r>
              <a:rPr lang="en-CA" sz="900" dirty="0">
                <a:solidFill>
                  <a:srgbClr val="FFFF00"/>
                </a:solidFill>
              </a:rPr>
              <a:t> --authors  </a:t>
            </a:r>
            <a:r>
              <a:rPr lang="en-CA" sz="900" dirty="0" smtClean="0">
                <a:solidFill>
                  <a:srgbClr val="FFFF00"/>
                </a:solidFill>
              </a:rPr>
              <a:t>authors.txt</a:t>
            </a:r>
            <a:endParaRPr lang="en-CA" sz="900" dirty="0">
              <a:solidFill>
                <a:srgbClr val="FFFF00"/>
              </a:solidFill>
              <a:latin typeface="Courier New" pitchFamily="49" charset="0"/>
              <a:cs typeface="Courier New" pitchFamily="49" charset="0"/>
            </a:endParaRPr>
          </a:p>
        </p:txBody>
      </p:sp>
      <p:sp>
        <p:nvSpPr>
          <p:cNvPr id="8" name="TextBox 7"/>
          <p:cNvSpPr txBox="1"/>
          <p:nvPr/>
        </p:nvSpPr>
        <p:spPr>
          <a:xfrm>
            <a:off x="1043608" y="573325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svn2git </a:t>
            </a:r>
            <a:r>
              <a:rPr lang="en-CA" sz="900" dirty="0" smtClean="0">
                <a:solidFill>
                  <a:srgbClr val="FFFF00"/>
                </a:solidFill>
              </a:rPr>
              <a:t> http</a:t>
            </a:r>
            <a:r>
              <a:rPr lang="en-CA" sz="900" dirty="0">
                <a:solidFill>
                  <a:srgbClr val="FFFF00"/>
                </a:solidFill>
              </a:rPr>
              <a:t>://</a:t>
            </a:r>
            <a:r>
              <a:rPr lang="en-CA" sz="900" dirty="0" smtClean="0">
                <a:solidFill>
                  <a:srgbClr val="FFFF00"/>
                </a:solidFill>
              </a:rPr>
              <a:t>svn.example.com/path/to/repo   --trunk </a:t>
            </a:r>
            <a:r>
              <a:rPr lang="en-CA" sz="900" dirty="0" err="1" smtClean="0">
                <a:solidFill>
                  <a:srgbClr val="FFFF00"/>
                </a:solidFill>
              </a:rPr>
              <a:t>trunk</a:t>
            </a:r>
            <a:r>
              <a:rPr lang="en-CA" sz="900" dirty="0" smtClean="0">
                <a:solidFill>
                  <a:srgbClr val="FFFF00"/>
                </a:solidFill>
              </a:rPr>
              <a:t> --</a:t>
            </a:r>
            <a:r>
              <a:rPr lang="en-CA" sz="900" dirty="0" err="1" smtClean="0">
                <a:solidFill>
                  <a:srgbClr val="FFFF00"/>
                </a:solidFill>
              </a:rPr>
              <a:t>notags</a:t>
            </a:r>
            <a:r>
              <a:rPr lang="en-CA" sz="900" dirty="0" smtClean="0">
                <a:solidFill>
                  <a:srgbClr val="FFFF00"/>
                </a:solidFill>
              </a:rPr>
              <a:t>  --</a:t>
            </a:r>
            <a:r>
              <a:rPr lang="en-CA" sz="900" dirty="0" err="1" smtClean="0">
                <a:solidFill>
                  <a:srgbClr val="FFFF00"/>
                </a:solidFill>
              </a:rPr>
              <a:t>nobranches</a:t>
            </a:r>
            <a:r>
              <a:rPr lang="en-CA" sz="900" dirty="0" smtClean="0">
                <a:solidFill>
                  <a:srgbClr val="FFFF00"/>
                </a:solidFill>
              </a:rPr>
              <a:t> </a:t>
            </a:r>
            <a:r>
              <a:rPr lang="en-CA" sz="900" dirty="0">
                <a:solidFill>
                  <a:srgbClr val="FFFF00"/>
                </a:solidFill>
              </a:rPr>
              <a:t> --authors  </a:t>
            </a:r>
            <a:r>
              <a:rPr lang="en-CA" sz="900" dirty="0" smtClean="0">
                <a:solidFill>
                  <a:srgbClr val="FFFF00"/>
                </a:solidFill>
              </a:rPr>
              <a:t>authors.txt</a:t>
            </a:r>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3790965130"/>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lvl="1"/>
            <a:r>
              <a:rPr lang="en-CA" sz="1600" dirty="0"/>
              <a:t>If SVN repo is NOT in standard layout and has no trunk, branches, or tags at the root level of the repo. Instead the root level of the repo is equivalent to the </a:t>
            </a:r>
            <a:r>
              <a:rPr lang="en-CA" sz="1600" dirty="0" smtClean="0"/>
              <a:t>trunk</a:t>
            </a:r>
          </a:p>
          <a:p>
            <a:pPr lvl="1"/>
            <a:endParaRPr lang="en-US" sz="1600" dirty="0"/>
          </a:p>
          <a:p>
            <a:pPr lvl="1"/>
            <a:r>
              <a:rPr lang="en-US" sz="1600" dirty="0" smtClean="0"/>
              <a:t>If </a:t>
            </a:r>
            <a:r>
              <a:rPr lang="en-US" sz="1600" dirty="0"/>
              <a:t>SVN repo hosted for multiple projects and only convert selected one</a:t>
            </a:r>
          </a:p>
          <a:p>
            <a:endParaRPr lang="en-US" sz="2000" dirty="0" smtClean="0"/>
          </a:p>
          <a:p>
            <a:r>
              <a:rPr lang="en-US" sz="2000" dirty="0" smtClean="0"/>
              <a:t>Import </a:t>
            </a:r>
            <a:r>
              <a:rPr lang="en-US" sz="2000" dirty="0"/>
              <a:t>local repository to </a:t>
            </a:r>
            <a:r>
              <a:rPr lang="en-US" sz="2000" dirty="0" err="1"/>
              <a:t>GitHub</a:t>
            </a:r>
            <a:endParaRPr lang="en-CA" sz="2000" dirty="0"/>
          </a:p>
          <a:p>
            <a:pPr marL="639763" lvl="1" indent="-457200">
              <a:buFont typeface="+mj-lt"/>
              <a:buAutoNum type="arabicPeriod"/>
            </a:pPr>
            <a:r>
              <a:rPr lang="en-US" sz="1600" dirty="0" smtClean="0"/>
              <a:t>Create new repo in </a:t>
            </a:r>
            <a:r>
              <a:rPr lang="en-US" sz="1600" dirty="0" err="1" smtClean="0"/>
              <a:t>GitHub</a:t>
            </a:r>
            <a:r>
              <a:rPr lang="en-US" sz="1600" dirty="0" smtClean="0"/>
              <a:t> to get the ‘</a:t>
            </a:r>
            <a:r>
              <a:rPr lang="en-US" sz="1600" dirty="0" err="1" smtClean="0"/>
              <a:t>git</a:t>
            </a:r>
            <a:r>
              <a:rPr lang="en-US" sz="1600" dirty="0" smtClean="0"/>
              <a:t>’ </a:t>
            </a:r>
            <a:r>
              <a:rPr lang="en-US" sz="1600" dirty="0" err="1" smtClean="0"/>
              <a:t>url</a:t>
            </a:r>
            <a:endParaRPr lang="en-US" sz="1600" dirty="0" smtClean="0"/>
          </a:p>
          <a:p>
            <a:pPr marL="639763" lvl="1" indent="-457200">
              <a:buFont typeface="+mj-lt"/>
              <a:buAutoNum type="arabicPeriod"/>
            </a:pPr>
            <a:r>
              <a:rPr lang="en-US" sz="1600" dirty="0" smtClean="0"/>
              <a:t>Import the project to </a:t>
            </a:r>
            <a:r>
              <a:rPr lang="en-US" sz="1600" dirty="0" err="1" smtClean="0"/>
              <a:t>GitHub</a:t>
            </a:r>
            <a:endParaRPr lang="en-US" sz="1600" dirty="0" smtClean="0"/>
          </a:p>
          <a:p>
            <a:pPr marL="639763" lvl="1" indent="-457200">
              <a:buFont typeface="+mj-lt"/>
              <a:buAutoNum type="arabicPeriod"/>
            </a:pPr>
            <a:endParaRPr lang="en-US" sz="1600" dirty="0"/>
          </a:p>
          <a:p>
            <a:pPr marL="639763" lvl="1" indent="-457200">
              <a:buFont typeface="+mj-lt"/>
              <a:buAutoNum type="arabicPeriod"/>
            </a:pPr>
            <a:endParaRPr lang="en-US" sz="1600" dirty="0" smtClean="0"/>
          </a:p>
          <a:p>
            <a:pPr marL="639763" lvl="1" indent="-457200">
              <a:buFont typeface="+mj-lt"/>
              <a:buAutoNum type="arabicPeriod"/>
            </a:pPr>
            <a:endParaRPr lang="en-US" sz="1600" dirty="0"/>
          </a:p>
          <a:p>
            <a:pPr marL="639763" lvl="1" indent="-457200">
              <a:buFont typeface="+mj-lt"/>
              <a:buAutoNum type="arabicPeriod"/>
            </a:pPr>
            <a:endParaRPr lang="en-US" sz="1600" dirty="0" smtClean="0"/>
          </a:p>
          <a:p>
            <a:pPr marL="639763" lvl="1" indent="-457200">
              <a:buFont typeface="+mj-lt"/>
              <a:buAutoNum type="arabicPeriod"/>
            </a:pPr>
            <a:endParaRPr lang="en-US" sz="1600" dirty="0"/>
          </a:p>
          <a:p>
            <a:pPr marL="639763" lvl="1" indent="-457200">
              <a:buFont typeface="+mj-lt"/>
              <a:buAutoNum type="arabicPeriod"/>
            </a:pPr>
            <a:endParaRPr lang="en-US" sz="1600" dirty="0" smtClean="0"/>
          </a:p>
          <a:p>
            <a:pPr marL="182563" lvl="1" indent="0">
              <a:buNone/>
            </a:pPr>
            <a:r>
              <a:rPr lang="en-US" sz="1600" b="1" dirty="0" smtClean="0">
                <a:solidFill>
                  <a:srgbClr val="FF0000"/>
                </a:solidFill>
              </a:rPr>
              <a:t>NOTE: empty directory is not tracked by </a:t>
            </a:r>
            <a:r>
              <a:rPr lang="en-US" sz="1600" b="1" dirty="0" err="1" smtClean="0">
                <a:solidFill>
                  <a:srgbClr val="FF0000"/>
                </a:solidFill>
              </a:rPr>
              <a:t>Git</a:t>
            </a:r>
            <a:endParaRPr lang="en-US" sz="1600" b="1" dirty="0" smtClean="0">
              <a:solidFill>
                <a:srgbClr val="FF0000"/>
              </a:solidFill>
            </a:endParaRPr>
          </a:p>
          <a:p>
            <a:pPr marL="182563" lvl="1" indent="0">
              <a:buNone/>
            </a:pPr>
            <a:r>
              <a:rPr lang="en-US" sz="1600" b="1" dirty="0">
                <a:solidFill>
                  <a:srgbClr val="FF0000"/>
                </a:solidFill>
              </a:rPr>
              <a:t>(</a:t>
            </a:r>
            <a:r>
              <a:rPr lang="en-US" sz="1400" b="1" dirty="0">
                <a:solidFill>
                  <a:srgbClr val="FF0000"/>
                </a:solidFill>
                <a:hlinkClick r:id="rId2"/>
              </a:rPr>
              <a:t>http://</a:t>
            </a:r>
            <a:r>
              <a:rPr lang="en-US" sz="1400" b="1" dirty="0" smtClean="0">
                <a:solidFill>
                  <a:srgbClr val="FF0000"/>
                </a:solidFill>
                <a:hlinkClick r:id="rId2"/>
              </a:rPr>
              <a:t>stackoverflow.com/questions/115983/how-can-i-add-an-empty-directory-to-a-git-repository</a:t>
            </a:r>
            <a:r>
              <a:rPr lang="en-US" sz="1400" b="1" dirty="0" smtClean="0">
                <a:solidFill>
                  <a:srgbClr val="FF0000"/>
                </a:solidFill>
              </a:rPr>
              <a:t> </a:t>
            </a:r>
            <a:r>
              <a:rPr lang="en-US" sz="1600" b="1" dirty="0" smtClean="0">
                <a:solidFill>
                  <a:srgbClr val="FF0000"/>
                </a:solidFill>
              </a:rPr>
              <a:t>)</a:t>
            </a:r>
            <a:endParaRPr lang="en-CA" sz="1600" b="1" dirty="0">
              <a:solidFill>
                <a:srgbClr val="FF0000"/>
              </a:solidFill>
            </a:endParaRPr>
          </a:p>
        </p:txBody>
      </p:sp>
      <p:sp>
        <p:nvSpPr>
          <p:cNvPr id="4" name="Slide Number Placeholder 3"/>
          <p:cNvSpPr>
            <a:spLocks noGrp="1"/>
          </p:cNvSpPr>
          <p:nvPr>
            <p:ph type="sldNum" sz="quarter" idx="12"/>
          </p:nvPr>
        </p:nvSpPr>
        <p:spPr/>
        <p:txBody>
          <a:bodyPr/>
          <a:lstStyle/>
          <a:p>
            <a:fld id="{BA2F164E-8353-4F09-A31B-F9417921337F}" type="slidenum">
              <a:rPr lang="en-CA" smtClean="0"/>
              <a:pPr/>
              <a:t>42</a:t>
            </a:fld>
            <a:endParaRPr lang="en-CA" dirty="0"/>
          </a:p>
        </p:txBody>
      </p:sp>
      <p:sp>
        <p:nvSpPr>
          <p:cNvPr id="5" name="TextBox 4"/>
          <p:cNvSpPr txBox="1"/>
          <p:nvPr/>
        </p:nvSpPr>
        <p:spPr>
          <a:xfrm>
            <a:off x="827584" y="1556792"/>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svn2git </a:t>
            </a:r>
            <a:r>
              <a:rPr lang="en-CA" sz="900" dirty="0" smtClean="0">
                <a:solidFill>
                  <a:srgbClr val="FFFF00"/>
                </a:solidFill>
              </a:rPr>
              <a:t> http</a:t>
            </a:r>
            <a:r>
              <a:rPr lang="en-CA" sz="900" dirty="0">
                <a:solidFill>
                  <a:srgbClr val="FFFF00"/>
                </a:solidFill>
              </a:rPr>
              <a:t>://</a:t>
            </a:r>
            <a:r>
              <a:rPr lang="en-CA" sz="900" dirty="0" smtClean="0">
                <a:solidFill>
                  <a:srgbClr val="FFFF00"/>
                </a:solidFill>
              </a:rPr>
              <a:t>svn.example.com/path/to/repo  --</a:t>
            </a:r>
            <a:r>
              <a:rPr lang="en-CA" sz="900" dirty="0" err="1" smtClean="0">
                <a:solidFill>
                  <a:srgbClr val="FFFF00"/>
                </a:solidFill>
              </a:rPr>
              <a:t>rootistrunk</a:t>
            </a:r>
            <a:r>
              <a:rPr lang="en-CA" sz="900" dirty="0" smtClean="0">
                <a:solidFill>
                  <a:srgbClr val="FFFF00"/>
                </a:solidFill>
              </a:rPr>
              <a:t>  </a:t>
            </a:r>
            <a:r>
              <a:rPr lang="en-CA" sz="900" dirty="0">
                <a:solidFill>
                  <a:srgbClr val="FFFF00"/>
                </a:solidFill>
              </a:rPr>
              <a:t>--authors </a:t>
            </a:r>
            <a:r>
              <a:rPr lang="en-CA" sz="900" dirty="0" smtClean="0">
                <a:solidFill>
                  <a:srgbClr val="FFFF00"/>
                </a:solidFill>
              </a:rPr>
              <a:t> authors.txt</a:t>
            </a:r>
            <a:endParaRPr lang="en-CA" sz="900" dirty="0">
              <a:solidFill>
                <a:srgbClr val="FFFF00"/>
              </a:solidFill>
              <a:latin typeface="Courier New" pitchFamily="49" charset="0"/>
              <a:cs typeface="Courier New" pitchFamily="49" charset="0"/>
            </a:endParaRPr>
          </a:p>
        </p:txBody>
      </p:sp>
      <p:sp>
        <p:nvSpPr>
          <p:cNvPr id="6" name="TextBox 5"/>
          <p:cNvSpPr txBox="1"/>
          <p:nvPr/>
        </p:nvSpPr>
        <p:spPr>
          <a:xfrm>
            <a:off x="819597" y="2132856"/>
            <a:ext cx="5760640" cy="230832"/>
          </a:xfrm>
          <a:prstGeom prst="rect">
            <a:avLst/>
          </a:prstGeom>
          <a:solidFill>
            <a:schemeClr val="tx1">
              <a:lumMod val="75000"/>
              <a:lumOff val="25000"/>
            </a:schemeClr>
          </a:solidFill>
        </p:spPr>
        <p:txBody>
          <a:bodyPr wrap="square" rtlCol="0">
            <a:spAutoFit/>
          </a:bodyPr>
          <a:lstStyle/>
          <a:p>
            <a:pPr marL="185738" lvl="1" indent="-185738"/>
            <a:r>
              <a:rPr lang="en-CA" sz="900" dirty="0">
                <a:solidFill>
                  <a:srgbClr val="FFFF00"/>
                </a:solidFill>
              </a:rPr>
              <a:t>svn2git  http://</a:t>
            </a:r>
            <a:r>
              <a:rPr lang="en-CA" sz="900" dirty="0" smtClean="0">
                <a:solidFill>
                  <a:srgbClr val="FFFF00"/>
                </a:solidFill>
              </a:rPr>
              <a:t>devserv01:9880/quadrant/DriverCenter  --no-minimize-</a:t>
            </a:r>
            <a:r>
              <a:rPr lang="en-CA" sz="900" dirty="0" err="1" smtClean="0">
                <a:solidFill>
                  <a:srgbClr val="FFFF00"/>
                </a:solidFill>
              </a:rPr>
              <a:t>url</a:t>
            </a:r>
            <a:r>
              <a:rPr lang="en-CA" sz="900" dirty="0" smtClean="0">
                <a:solidFill>
                  <a:srgbClr val="FFFF00"/>
                </a:solidFill>
              </a:rPr>
              <a:t> </a:t>
            </a:r>
            <a:r>
              <a:rPr lang="en-CA" sz="900" dirty="0">
                <a:solidFill>
                  <a:srgbClr val="FFFF00"/>
                </a:solidFill>
              </a:rPr>
              <a:t> --authors  </a:t>
            </a:r>
            <a:r>
              <a:rPr lang="en-CA" sz="900" dirty="0" smtClean="0">
                <a:solidFill>
                  <a:srgbClr val="FFFF00"/>
                </a:solidFill>
              </a:rPr>
              <a:t>authors.txt</a:t>
            </a:r>
            <a:endParaRPr lang="en-CA" sz="900" dirty="0">
              <a:solidFill>
                <a:srgbClr val="FFFF00"/>
              </a:solidFill>
              <a:latin typeface="Courier New" pitchFamily="49" charset="0"/>
              <a:cs typeface="Courier New" pitchFamily="49" charset="0"/>
            </a:endParaRPr>
          </a:p>
        </p:txBody>
      </p:sp>
      <p:sp>
        <p:nvSpPr>
          <p:cNvPr id="7" name="TextBox 6"/>
          <p:cNvSpPr txBox="1"/>
          <p:nvPr/>
        </p:nvSpPr>
        <p:spPr>
          <a:xfrm>
            <a:off x="827584" y="3580274"/>
            <a:ext cx="5760640" cy="784830"/>
          </a:xfrm>
          <a:prstGeom prst="rect">
            <a:avLst/>
          </a:prstGeom>
          <a:solidFill>
            <a:schemeClr val="tx1">
              <a:lumMod val="75000"/>
              <a:lumOff val="25000"/>
            </a:schemeClr>
          </a:solidFill>
        </p:spPr>
        <p:txBody>
          <a:bodyPr wrap="square" rtlCol="0">
            <a:spAutoFit/>
          </a:bodyPr>
          <a:lstStyle/>
          <a:p>
            <a:pPr marL="185738" lvl="1" indent="-185738"/>
            <a:endParaRPr lang="en-CA" sz="900" dirty="0" smtClean="0">
              <a:solidFill>
                <a:srgbClr val="FFFF00"/>
              </a:solidFill>
            </a:endParaRPr>
          </a:p>
          <a:p>
            <a:pPr marL="185738" lvl="1" indent="-185738"/>
            <a:r>
              <a:rPr lang="en-CA" sz="900" dirty="0" smtClean="0">
                <a:solidFill>
                  <a:srgbClr val="FFFF00"/>
                </a:solidFill>
              </a:rPr>
              <a:t>git </a:t>
            </a:r>
            <a:r>
              <a:rPr lang="en-CA" sz="900" dirty="0">
                <a:solidFill>
                  <a:srgbClr val="FFFF00"/>
                </a:solidFill>
              </a:rPr>
              <a:t>remote add origin https://github.com/bsmwireless/WDC-Test.git</a:t>
            </a:r>
          </a:p>
          <a:p>
            <a:pPr marL="185738" lvl="1" indent="-185738"/>
            <a:endParaRPr lang="en-CA" sz="900" dirty="0" smtClean="0">
              <a:solidFill>
                <a:srgbClr val="FFFF00"/>
              </a:solidFill>
            </a:endParaRPr>
          </a:p>
          <a:p>
            <a:pPr marL="185738" lvl="1" indent="-185738"/>
            <a:r>
              <a:rPr lang="en-CA" sz="900" dirty="0" smtClean="0">
                <a:solidFill>
                  <a:srgbClr val="FFFF00"/>
                </a:solidFill>
              </a:rPr>
              <a:t>git </a:t>
            </a:r>
            <a:r>
              <a:rPr lang="en-CA" sz="900" dirty="0">
                <a:solidFill>
                  <a:srgbClr val="FFFF00"/>
                </a:solidFill>
              </a:rPr>
              <a:t>push -u origin </a:t>
            </a:r>
            <a:r>
              <a:rPr lang="en-CA" sz="900" dirty="0" smtClean="0">
                <a:solidFill>
                  <a:srgbClr val="FFFF00"/>
                </a:solidFill>
              </a:rPr>
              <a:t>master</a:t>
            </a:r>
          </a:p>
          <a:p>
            <a:pPr marL="185738" lvl="1" indent="-185738"/>
            <a:endParaRPr lang="en-CA" sz="900" dirty="0">
              <a:solidFill>
                <a:srgbClr val="FFFF00"/>
              </a:solidFill>
              <a:latin typeface="Courier New" pitchFamily="49" charset="0"/>
              <a:cs typeface="Courier New" pitchFamily="49" charset="0"/>
            </a:endParaRPr>
          </a:p>
        </p:txBody>
      </p:sp>
    </p:spTree>
    <p:extLst>
      <p:ext uri="{BB962C8B-B14F-4D97-AF65-F5344CB8AC3E}">
        <p14:creationId xmlns:p14="http://schemas.microsoft.com/office/powerpoint/2010/main" val="3289492531"/>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Migrate Plan</a:t>
            </a:r>
            <a:endParaRPr lang="en-CA" dirty="0"/>
          </a:p>
        </p:txBody>
      </p:sp>
      <p:sp>
        <p:nvSpPr>
          <p:cNvPr id="3" name="Content Placeholder 2"/>
          <p:cNvSpPr>
            <a:spLocks noGrp="1"/>
          </p:cNvSpPr>
          <p:nvPr>
            <p:ph idx="1"/>
          </p:nvPr>
        </p:nvSpPr>
        <p:spPr/>
        <p:txBody>
          <a:bodyPr>
            <a:normAutofit/>
          </a:bodyPr>
          <a:lstStyle/>
          <a:p>
            <a:pPr lvl="1"/>
            <a:endParaRPr lang="en-CA" sz="1600"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43</a:t>
            </a:fld>
            <a:endParaRPr lang="en-CA" dirty="0"/>
          </a:p>
        </p:txBody>
      </p:sp>
      <p:graphicFrame>
        <p:nvGraphicFramePr>
          <p:cNvPr id="6" name="Table 5"/>
          <p:cNvGraphicFramePr>
            <a:graphicFrameLocks noGrp="1"/>
          </p:cNvGraphicFramePr>
          <p:nvPr>
            <p:extLst>
              <p:ext uri="{D42A27DB-BD31-4B8C-83A1-F6EECF244321}">
                <p14:modId xmlns:p14="http://schemas.microsoft.com/office/powerpoint/2010/main" val="795846541"/>
              </p:ext>
            </p:extLst>
          </p:nvPr>
        </p:nvGraphicFramePr>
        <p:xfrm>
          <a:off x="1187625" y="1412776"/>
          <a:ext cx="4968552" cy="4590510"/>
        </p:xfrm>
        <a:graphic>
          <a:graphicData uri="http://schemas.openxmlformats.org/drawingml/2006/table">
            <a:tbl>
              <a:tblPr firstRow="1" bandRow="1">
                <a:tableStyleId>{5C22544A-7EE6-4342-B048-85BDC9FD1C3A}</a:tableStyleId>
              </a:tblPr>
              <a:tblGrid>
                <a:gridCol w="1747776"/>
                <a:gridCol w="1610388"/>
                <a:gridCol w="1610388"/>
              </a:tblGrid>
              <a:tr h="306034">
                <a:tc>
                  <a:txBody>
                    <a:bodyPr/>
                    <a:lstStyle/>
                    <a:p>
                      <a:r>
                        <a:rPr lang="en-US" sz="1000" kern="800" dirty="0" smtClean="0"/>
                        <a:t>SVN</a:t>
                      </a:r>
                      <a:r>
                        <a:rPr lang="en-US" sz="1000" kern="800" baseline="0" dirty="0" smtClean="0"/>
                        <a:t> project</a:t>
                      </a:r>
                      <a:endParaRPr lang="en-CA" sz="1000" kern="800" dirty="0"/>
                    </a:p>
                  </a:txBody>
                  <a:tcPr/>
                </a:tc>
                <a:tc>
                  <a:txBody>
                    <a:bodyPr/>
                    <a:lstStyle/>
                    <a:p>
                      <a:r>
                        <a:rPr lang="en-US" sz="1000" kern="800" dirty="0" err="1" smtClean="0"/>
                        <a:t>Git</a:t>
                      </a:r>
                      <a:r>
                        <a:rPr lang="en-US" sz="1000" kern="800" baseline="0" dirty="0" smtClean="0"/>
                        <a:t> project</a:t>
                      </a:r>
                      <a:endParaRPr lang="en-CA" sz="1000" kern="800" dirty="0"/>
                    </a:p>
                  </a:txBody>
                  <a:tcPr/>
                </a:tc>
                <a:tc>
                  <a:txBody>
                    <a:bodyPr/>
                    <a:lstStyle/>
                    <a:p>
                      <a:r>
                        <a:rPr lang="en-US" sz="1000" kern="800" dirty="0" smtClean="0"/>
                        <a:t>Status</a:t>
                      </a:r>
                      <a:endParaRPr lang="en-CA" sz="1000" kern="800" dirty="0"/>
                    </a:p>
                  </a:txBody>
                  <a:tcPr/>
                </a:tc>
              </a:tr>
              <a:tr h="306034">
                <a:tc>
                  <a:txBody>
                    <a:bodyPr/>
                    <a:lstStyle/>
                    <a:p>
                      <a:r>
                        <a:rPr lang="en-US" sz="1000" kern="800" dirty="0" err="1" smtClean="0"/>
                        <a:t>DriverCenter</a:t>
                      </a:r>
                      <a:r>
                        <a:rPr lang="en-US" sz="1000" kern="800" dirty="0" smtClean="0"/>
                        <a:t> Test</a:t>
                      </a:r>
                      <a:endParaRPr lang="en-CA" sz="1000" kern="800" dirty="0"/>
                    </a:p>
                  </a:txBody>
                  <a:tcPr/>
                </a:tc>
                <a:tc>
                  <a:txBody>
                    <a:bodyPr/>
                    <a:lstStyle/>
                    <a:p>
                      <a:r>
                        <a:rPr lang="en-US" sz="1000" kern="800" dirty="0" err="1" smtClean="0"/>
                        <a:t>WDC.Test</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Platform Installer</a:t>
                      </a:r>
                      <a:endParaRPr lang="en-CA" sz="1000" kern="800" dirty="0"/>
                    </a:p>
                  </a:txBody>
                  <a:tcPr/>
                </a:tc>
                <a:tc>
                  <a:txBody>
                    <a:bodyPr/>
                    <a:lstStyle/>
                    <a:p>
                      <a:r>
                        <a:rPr lang="en-US" sz="1000" kern="800" dirty="0" err="1" smtClean="0"/>
                        <a:t>WFC.PlatformInstaller</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a:t>
                      </a:r>
                      <a:r>
                        <a:rPr lang="en-US" sz="1000" kern="800" dirty="0" err="1" smtClean="0"/>
                        <a:t>DGWGatewayWFC</a:t>
                      </a:r>
                      <a:endParaRPr lang="en-CA" sz="1000" kern="800" dirty="0"/>
                    </a:p>
                  </a:txBody>
                  <a:tcPr/>
                </a:tc>
                <a:tc>
                  <a:txBody>
                    <a:bodyPr/>
                    <a:lstStyle/>
                    <a:p>
                      <a:r>
                        <a:rPr lang="en-US" sz="1000" kern="800" dirty="0" err="1" smtClean="0"/>
                        <a:t>WFC.Gateway.Server</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Connector</a:t>
                      </a:r>
                      <a:r>
                        <a:rPr lang="en-US" sz="1000" kern="800" baseline="0" dirty="0" smtClean="0"/>
                        <a:t> API</a:t>
                      </a:r>
                      <a:endParaRPr lang="en-CA" sz="1000" kern="800" dirty="0"/>
                    </a:p>
                  </a:txBody>
                  <a:tcPr/>
                </a:tc>
                <a:tc>
                  <a:txBody>
                    <a:bodyPr/>
                    <a:lstStyle/>
                    <a:p>
                      <a:r>
                        <a:rPr lang="en-US" sz="1000" kern="800" dirty="0" err="1" smtClean="0"/>
                        <a:t>WFC.Connector.API</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Report </a:t>
                      </a:r>
                      <a:r>
                        <a:rPr lang="en-US" sz="1000" kern="800" dirty="0" err="1" smtClean="0"/>
                        <a:t>WebApp</a:t>
                      </a:r>
                      <a:endParaRPr lang="en-CA" sz="1000" kern="800" dirty="0"/>
                    </a:p>
                  </a:txBody>
                  <a:tcPr/>
                </a:tc>
                <a:tc>
                  <a:txBody>
                    <a:bodyPr/>
                    <a:lstStyle/>
                    <a:p>
                      <a:r>
                        <a:rPr lang="en-US" sz="1000" kern="800" dirty="0" err="1" smtClean="0"/>
                        <a:t>WFC.Report.WebApp</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Report</a:t>
                      </a:r>
                      <a:endParaRPr lang="en-CA" sz="1000" kern="800" dirty="0"/>
                    </a:p>
                  </a:txBody>
                  <a:tcPr/>
                </a:tc>
                <a:tc>
                  <a:txBody>
                    <a:bodyPr/>
                    <a:lstStyle/>
                    <a:p>
                      <a:r>
                        <a:rPr lang="en-US" sz="1000" kern="800" dirty="0" err="1" smtClean="0"/>
                        <a:t>WFC.Report.Advanced</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Installer</a:t>
                      </a:r>
                      <a:endParaRPr lang="en-CA" sz="1000" kern="800" dirty="0"/>
                    </a:p>
                  </a:txBody>
                  <a:tcPr/>
                </a:tc>
                <a:tc>
                  <a:txBody>
                    <a:bodyPr/>
                    <a:lstStyle/>
                    <a:p>
                      <a:r>
                        <a:rPr lang="en-US" sz="1000" kern="800" dirty="0" err="1" smtClean="0"/>
                        <a:t>WFC.Installer</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err="1" smtClean="0"/>
                        <a:t>DriverCenter</a:t>
                      </a:r>
                      <a:endParaRPr lang="en-CA" sz="1000" kern="800" dirty="0"/>
                    </a:p>
                  </a:txBody>
                  <a:tcPr/>
                </a:tc>
                <a:tc>
                  <a:txBody>
                    <a:bodyPr/>
                    <a:lstStyle/>
                    <a:p>
                      <a:r>
                        <a:rPr lang="en-US" sz="1000" kern="800" dirty="0" err="1" smtClean="0"/>
                        <a:t>WDC.DriverCenter</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DB</a:t>
                      </a:r>
                      <a:endParaRPr lang="en-CA" sz="1000" kern="800" dirty="0"/>
                    </a:p>
                  </a:txBody>
                  <a:tcPr/>
                </a:tc>
                <a:tc>
                  <a:txBody>
                    <a:bodyPr/>
                    <a:lstStyle/>
                    <a:p>
                      <a:r>
                        <a:rPr lang="en-US" sz="1000" kern="800" dirty="0" smtClean="0"/>
                        <a:t>WFC.DB</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a:t>
                      </a:r>
                      <a:r>
                        <a:rPr lang="en-US" sz="1000" kern="800" dirty="0" err="1" smtClean="0"/>
                        <a:t>EventProcess</a:t>
                      </a:r>
                      <a:endParaRPr lang="en-CA" sz="1000" kern="800" dirty="0"/>
                    </a:p>
                  </a:txBody>
                  <a:tcPr/>
                </a:tc>
                <a:tc>
                  <a:txBody>
                    <a:bodyPr/>
                    <a:lstStyle/>
                    <a:p>
                      <a:r>
                        <a:rPr lang="en-US" sz="1000" kern="800" dirty="0" err="1" smtClean="0"/>
                        <a:t>WFC.EventProcess</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a:t>
                      </a:r>
                      <a:r>
                        <a:rPr lang="en-US" sz="1000" kern="800" dirty="0" err="1" smtClean="0"/>
                        <a:t>FleetCenter</a:t>
                      </a:r>
                      <a:endParaRPr lang="en-CA" sz="1000" kern="800" dirty="0"/>
                    </a:p>
                  </a:txBody>
                  <a:tcPr/>
                </a:tc>
                <a:tc>
                  <a:txBody>
                    <a:bodyPr/>
                    <a:lstStyle/>
                    <a:p>
                      <a:r>
                        <a:rPr lang="en-US" sz="1000" kern="800" dirty="0" err="1" smtClean="0"/>
                        <a:t>WFC.FleetCenter</a:t>
                      </a:r>
                      <a:endParaRPr lang="en-CA" sz="1000" kern="800" dirty="0"/>
                    </a:p>
                  </a:txBody>
                  <a:tcPr/>
                </a:tc>
                <a:tc>
                  <a:txBody>
                    <a:bodyPr/>
                    <a:lstStyle/>
                    <a:p>
                      <a:r>
                        <a:rPr lang="en-US" sz="1000" kern="800" dirty="0" smtClean="0"/>
                        <a:t>Done</a:t>
                      </a:r>
                      <a:endParaRPr lang="en-CA" sz="1000" kern="800" dirty="0"/>
                    </a:p>
                  </a:txBody>
                  <a:tcPr/>
                </a:tc>
              </a:tr>
              <a:tr h="306034">
                <a:tc>
                  <a:txBody>
                    <a:bodyPr/>
                    <a:lstStyle/>
                    <a:p>
                      <a:r>
                        <a:rPr lang="en-US" sz="1000" kern="800" dirty="0" smtClean="0"/>
                        <a:t>WFC 511</a:t>
                      </a:r>
                      <a:endParaRPr lang="en-CA" sz="1000" kern="800" dirty="0"/>
                    </a:p>
                  </a:txBody>
                  <a:tcPr/>
                </a:tc>
                <a:tc>
                  <a:txBody>
                    <a:bodyPr/>
                    <a:lstStyle/>
                    <a:p>
                      <a:endParaRPr lang="en-CA" sz="1000" kern="800" dirty="0"/>
                    </a:p>
                  </a:txBody>
                  <a:tcPr/>
                </a:tc>
                <a:tc>
                  <a:txBody>
                    <a:bodyPr/>
                    <a:lstStyle/>
                    <a:p>
                      <a:endParaRPr lang="en-CA" sz="1000" kern="800" dirty="0"/>
                    </a:p>
                  </a:txBody>
                  <a:tcPr/>
                </a:tc>
              </a:tr>
              <a:tr h="306034">
                <a:tc>
                  <a:txBody>
                    <a:bodyPr/>
                    <a:lstStyle/>
                    <a:p>
                      <a:r>
                        <a:rPr lang="en-US" sz="1000" kern="800" dirty="0" smtClean="0"/>
                        <a:t>W10x </a:t>
                      </a:r>
                      <a:endParaRPr lang="en-CA" sz="1000" kern="800" dirty="0"/>
                    </a:p>
                  </a:txBody>
                  <a:tcPr/>
                </a:tc>
                <a:tc>
                  <a:txBody>
                    <a:bodyPr/>
                    <a:lstStyle/>
                    <a:p>
                      <a:endParaRPr lang="en-CA" sz="1000" kern="800" dirty="0"/>
                    </a:p>
                  </a:txBody>
                  <a:tcPr/>
                </a:tc>
                <a:tc>
                  <a:txBody>
                    <a:bodyPr/>
                    <a:lstStyle/>
                    <a:p>
                      <a:endParaRPr lang="en-CA" sz="1000" kern="800" dirty="0"/>
                    </a:p>
                  </a:txBody>
                  <a:tcPr/>
                </a:tc>
              </a:tr>
              <a:tr h="306034">
                <a:tc>
                  <a:txBody>
                    <a:bodyPr/>
                    <a:lstStyle/>
                    <a:p>
                      <a:r>
                        <a:rPr lang="en-US" sz="1000" kern="800" dirty="0" err="1" smtClean="0"/>
                        <a:t>SentinelDrive</a:t>
                      </a:r>
                      <a:endParaRPr lang="en-CA" sz="1000" kern="800" dirty="0"/>
                    </a:p>
                  </a:txBody>
                  <a:tcPr/>
                </a:tc>
                <a:tc>
                  <a:txBody>
                    <a:bodyPr/>
                    <a:lstStyle/>
                    <a:p>
                      <a:endParaRPr lang="en-CA" sz="1000" kern="800" dirty="0"/>
                    </a:p>
                  </a:txBody>
                  <a:tcPr/>
                </a:tc>
                <a:tc>
                  <a:txBody>
                    <a:bodyPr/>
                    <a:lstStyle/>
                    <a:p>
                      <a:endParaRPr lang="en-CA" sz="1000" kern="800" dirty="0"/>
                    </a:p>
                  </a:txBody>
                  <a:tcPr/>
                </a:tc>
              </a:tr>
            </a:tbl>
          </a:graphicData>
        </a:graphic>
      </p:graphicFrame>
    </p:spTree>
    <p:extLst>
      <p:ext uri="{BB962C8B-B14F-4D97-AF65-F5344CB8AC3E}">
        <p14:creationId xmlns:p14="http://schemas.microsoft.com/office/powerpoint/2010/main" val="647257214"/>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Thank You !</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  </a:t>
            </a:r>
            <a:endParaRPr lang="en-US" dirty="0"/>
          </a:p>
        </p:txBody>
      </p:sp>
      <p:sp>
        <p:nvSpPr>
          <p:cNvPr id="4" name="Slide Number Placeholder 3"/>
          <p:cNvSpPr>
            <a:spLocks noGrp="1"/>
          </p:cNvSpPr>
          <p:nvPr>
            <p:ph type="sldNum" sz="quarter" idx="4"/>
          </p:nvPr>
        </p:nvSpPr>
        <p:spPr/>
        <p:txBody>
          <a:bodyPr/>
          <a:lstStyle/>
          <a:p>
            <a:fld id="{BBCCC14D-4BDC-4010-AE89-2AF03A828DE6}" type="slidenum">
              <a:rPr lang="en-CA" smtClean="0"/>
              <a:pPr/>
              <a:t>44</a:t>
            </a:fld>
            <a:endParaRPr lang="en-CA" dirty="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4" name="Slide Number Placeholder 3"/>
          <p:cNvSpPr>
            <a:spLocks noGrp="1"/>
          </p:cNvSpPr>
          <p:nvPr>
            <p:ph type="sldNum" sz="quarter" idx="12"/>
          </p:nvPr>
        </p:nvSpPr>
        <p:spPr/>
        <p:txBody>
          <a:bodyPr/>
          <a:lstStyle/>
          <a:p>
            <a:fld id="{BA2F164E-8353-4F09-A31B-F9417921337F}" type="slidenum">
              <a:rPr lang="en-CA" smtClean="0"/>
              <a:pPr/>
              <a:t>5</a:t>
            </a:fld>
            <a:endParaRPr lang="en-CA" dirty="0"/>
          </a:p>
        </p:txBody>
      </p:sp>
      <p:sp>
        <p:nvSpPr>
          <p:cNvPr id="5" name="Content Placeholder 4"/>
          <p:cNvSpPr>
            <a:spLocks noGrp="1"/>
          </p:cNvSpPr>
          <p:nvPr>
            <p:ph idx="1"/>
          </p:nvPr>
        </p:nvSpPr>
        <p:spPr/>
        <p:txBody>
          <a:bodyPr/>
          <a:lstStyle/>
          <a:p>
            <a:endParaRPr lang="en-CA"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363" y="1417788"/>
            <a:ext cx="5516909" cy="45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8188263"/>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6</a:t>
            </a:fld>
            <a:endParaRPr lang="en-CA"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138" y="1749118"/>
            <a:ext cx="5289077" cy="456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7449719"/>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a:t>
            </a:r>
            <a:r>
              <a:rPr lang="en-US" dirty="0" err="1" smtClean="0"/>
              <a:t>CheatSheet</a:t>
            </a:r>
            <a:endParaRPr lang="en-CA" dirty="0"/>
          </a:p>
        </p:txBody>
      </p:sp>
      <p:sp>
        <p:nvSpPr>
          <p:cNvPr id="3" name="Content Placeholder 2"/>
          <p:cNvSpPr>
            <a:spLocks noGrp="1"/>
          </p:cNvSpPr>
          <p:nvPr>
            <p:ph idx="1"/>
          </p:nvPr>
        </p:nvSpPr>
        <p:spPr/>
        <p:txBody>
          <a:bodyPr/>
          <a:lstStyle/>
          <a:p>
            <a:r>
              <a:rPr lang="en-CA" sz="1800" dirty="0" smtClean="0"/>
              <a:t>Interactive Git </a:t>
            </a:r>
            <a:r>
              <a:rPr lang="en-CA" sz="1800" dirty="0" err="1" smtClean="0"/>
              <a:t>cheatsheet</a:t>
            </a:r>
            <a:r>
              <a:rPr lang="en-CA" sz="1800" dirty="0" smtClean="0"/>
              <a:t> </a:t>
            </a:r>
            <a:r>
              <a:rPr lang="en-CA" sz="1800" dirty="0" smtClean="0">
                <a:hlinkClick r:id="rId2"/>
              </a:rPr>
              <a:t>http</a:t>
            </a:r>
            <a:r>
              <a:rPr lang="en-CA" sz="1800" dirty="0">
                <a:hlinkClick r:id="rId2"/>
              </a:rPr>
              <a:t>://</a:t>
            </a:r>
            <a:r>
              <a:rPr lang="en-CA" sz="1800" dirty="0" smtClean="0">
                <a:hlinkClick r:id="rId2"/>
              </a:rPr>
              <a:t>www.ndpsoftware.com/git-cheatsheet.html</a:t>
            </a:r>
            <a:endParaRPr lang="en-CA" sz="1800" dirty="0" smtClean="0"/>
          </a:p>
          <a:p>
            <a:endParaRPr lang="en-CA" dirty="0"/>
          </a:p>
        </p:txBody>
      </p:sp>
      <p:sp>
        <p:nvSpPr>
          <p:cNvPr id="4" name="Slide Number Placeholder 3"/>
          <p:cNvSpPr>
            <a:spLocks noGrp="1"/>
          </p:cNvSpPr>
          <p:nvPr>
            <p:ph type="sldNum" sz="quarter" idx="12"/>
          </p:nvPr>
        </p:nvSpPr>
        <p:spPr/>
        <p:txBody>
          <a:bodyPr/>
          <a:lstStyle/>
          <a:p>
            <a:fld id="{BA2F164E-8353-4F09-A31B-F9417921337F}" type="slidenum">
              <a:rPr lang="en-CA" smtClean="0"/>
              <a:pPr/>
              <a:t>7</a:t>
            </a:fld>
            <a:endParaRPr lang="en-CA"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17" y="1484784"/>
            <a:ext cx="8416255" cy="459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061380"/>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sp>
        <p:nvSpPr>
          <p:cNvPr id="4" name="Slide Number Placeholder 3"/>
          <p:cNvSpPr>
            <a:spLocks noGrp="1"/>
          </p:cNvSpPr>
          <p:nvPr>
            <p:ph type="sldNum" sz="quarter" idx="12"/>
          </p:nvPr>
        </p:nvSpPr>
        <p:spPr/>
        <p:txBody>
          <a:bodyPr/>
          <a:lstStyle/>
          <a:p>
            <a:fld id="{BA2F164E-8353-4F09-A31B-F9417921337F}" type="slidenum">
              <a:rPr lang="en-CA" smtClean="0"/>
              <a:pPr/>
              <a:t>8</a:t>
            </a:fld>
            <a:endParaRPr lang="en-CA"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812187" cy="448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662548"/>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4" name="Slide Number Placeholder 3"/>
          <p:cNvSpPr>
            <a:spLocks noGrp="1"/>
          </p:cNvSpPr>
          <p:nvPr>
            <p:ph type="sldNum" sz="quarter" idx="12"/>
          </p:nvPr>
        </p:nvSpPr>
        <p:spPr/>
        <p:txBody>
          <a:bodyPr/>
          <a:lstStyle/>
          <a:p>
            <a:fld id="{BA2F164E-8353-4F09-A31B-F9417921337F}" type="slidenum">
              <a:rPr lang="en-CA" smtClean="0"/>
              <a:pPr/>
              <a:t>9</a:t>
            </a:fld>
            <a:endParaRPr lang="en-CA"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821" y="1340768"/>
            <a:ext cx="7895611" cy="443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305655"/>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ebtech Wireless">
      <a:majorFont>
        <a:latin typeface="Arial"/>
        <a:ea typeface=""/>
        <a:cs typeface="Arial"/>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E214D1ED1CB64E8371156C77B09696" ma:contentTypeVersion="0" ma:contentTypeDescription="Create a new document." ma:contentTypeScope="" ma:versionID="8103cee240255caa91ccef2fffea031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BEB576B-9CF1-417D-9F34-6F768CBFBB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C2AD49BC-DC1B-4C87-B70E-9510A6364D8F}">
  <ds:schemaRefs>
    <ds:schemaRef ds:uri="http://schemas.microsoft.com/sharepoint/v3/contenttype/forms"/>
  </ds:schemaRefs>
</ds:datastoreItem>
</file>

<file path=customXml/itemProps3.xml><?xml version="1.0" encoding="utf-8"?>
<ds:datastoreItem xmlns:ds="http://schemas.openxmlformats.org/officeDocument/2006/customXml" ds:itemID="{07F63C7F-C3AD-40EA-B721-69F828FA509A}">
  <ds:schemaRefs>
    <ds:schemaRef ds:uri="http://schemas.microsoft.com/office/2006/documentManagement/types"/>
    <ds:schemaRef ds:uri="http://purl.org/dc/elements/1.1/"/>
    <ds:schemaRef ds:uri="http://purl.org/dc/dcmitype/"/>
    <ds:schemaRef ds:uri="http://www.w3.org/XML/1998/namespace"/>
    <ds:schemaRef ds:uri="http://schemas.microsoft.com/office/2006/metadata/properties"/>
    <ds:schemaRef ds:uri="http://purl.org/dc/term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14054</TotalTime>
  <Words>2004</Words>
  <Application>Microsoft Office PowerPoint</Application>
  <PresentationFormat>On-screen Show (4:3)</PresentationFormat>
  <Paragraphs>534</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Migration to GitHub</vt:lpstr>
      <vt:lpstr>PowerPoint Presentation</vt:lpstr>
      <vt:lpstr>Open Account in GitHub</vt:lpstr>
      <vt:lpstr>Git Basic</vt:lpstr>
      <vt:lpstr>PowerPoint Presentation</vt:lpstr>
      <vt:lpstr>PowerPoint Presentation</vt:lpstr>
      <vt:lpstr>Git CheatSheet</vt:lpstr>
      <vt:lpstr>PowerPoint Presentation</vt:lpstr>
      <vt:lpstr>PowerPoint Presentation</vt:lpstr>
      <vt:lpstr>PowerPoint Presentation</vt:lpstr>
      <vt:lpstr>PowerPoint Presentation</vt:lpstr>
      <vt:lpstr>Git for Windows Setup</vt:lpstr>
      <vt:lpstr>PowerPoint Presentation</vt:lpstr>
      <vt:lpstr>Workflow with Git</vt:lpstr>
      <vt:lpstr>Typical Use Cases</vt:lpstr>
      <vt:lpstr>PowerPoint Presentation</vt:lpstr>
      <vt:lpstr>PowerPoint Presentation</vt:lpstr>
      <vt:lpstr>PowerPoint Presentation</vt:lpstr>
      <vt:lpstr>PowerPoint Presentation</vt:lpstr>
      <vt:lpstr>PowerPoint Presentation</vt:lpstr>
      <vt:lpstr>PowerPoint Presentation</vt:lpstr>
      <vt:lpstr>How to check out</vt:lpstr>
      <vt:lpstr>PowerPoint Presentation</vt:lpstr>
      <vt:lpstr>How to remember password</vt:lpstr>
      <vt:lpstr>Tag the Release</vt:lpstr>
      <vt:lpstr>How to branch</vt:lpstr>
      <vt:lpstr>PowerPoint Presentation</vt:lpstr>
      <vt:lpstr>PowerPoint Presentation</vt:lpstr>
      <vt:lpstr>Switch branch</vt:lpstr>
      <vt:lpstr>PowerPoint Presentation</vt:lpstr>
      <vt:lpstr>Merge changes from branch</vt:lpstr>
      <vt:lpstr>Resolve Conflicts ( Torgoise Git)</vt:lpstr>
      <vt:lpstr>Undo Merge</vt:lpstr>
      <vt:lpstr>Undo changes</vt:lpstr>
      <vt:lpstr>PowerPoint Presentation</vt:lpstr>
      <vt:lpstr>Force sync with remote </vt:lpstr>
      <vt:lpstr>Merge with -- no-ff</vt:lpstr>
      <vt:lpstr>Git for Eclipse</vt:lpstr>
      <vt:lpstr>Git for VisualStudio</vt:lpstr>
      <vt:lpstr>Git for Jenkins</vt:lpstr>
      <vt:lpstr>SVN Migration</vt:lpstr>
      <vt:lpstr>PowerPoint Presentation</vt:lpstr>
      <vt:lpstr>Migrate Plan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Migration</dc:title>
  <dc:creator>ewilson</dc:creator>
  <cp:lastModifiedBy>whu</cp:lastModifiedBy>
  <cp:revision>404</cp:revision>
  <dcterms:created xsi:type="dcterms:W3CDTF">2011-05-06T22:07:26Z</dcterms:created>
  <dcterms:modified xsi:type="dcterms:W3CDTF">2016-01-14T17:59:12Z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0x0101009AE214D1ED1CB64E8371156C77B09696</vt:lpwstr>
  </property>
  <property fmtid="{D5CDD505-2E9C-101B-9397-08002B2CF9AE}" pid="3" name="QA document type">
    <vt:lpwstr>Training</vt:lpwstr>
  </property>
</Properties>
</file>